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26"/>
  </p:notesMasterIdLst>
  <p:sldIdLst>
    <p:sldId id="311" r:id="rId2"/>
    <p:sldId id="263" r:id="rId3"/>
    <p:sldId id="295" r:id="rId4"/>
    <p:sldId id="362" r:id="rId5"/>
    <p:sldId id="349" r:id="rId6"/>
    <p:sldId id="332" r:id="rId7"/>
    <p:sldId id="351" r:id="rId8"/>
    <p:sldId id="352" r:id="rId9"/>
    <p:sldId id="353" r:id="rId10"/>
    <p:sldId id="294" r:id="rId11"/>
    <p:sldId id="363" r:id="rId12"/>
    <p:sldId id="341" r:id="rId13"/>
    <p:sldId id="342" r:id="rId14"/>
    <p:sldId id="346" r:id="rId15"/>
    <p:sldId id="364" r:id="rId16"/>
    <p:sldId id="356" r:id="rId17"/>
    <p:sldId id="357" r:id="rId18"/>
    <p:sldId id="358" r:id="rId19"/>
    <p:sldId id="359" r:id="rId20"/>
    <p:sldId id="360" r:id="rId21"/>
    <p:sldId id="361" r:id="rId22"/>
    <p:sldId id="347" r:id="rId23"/>
    <p:sldId id="348" r:id="rId24"/>
    <p:sldId id="278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5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E5D9E"/>
    <a:srgbClr val="0C5086"/>
    <a:srgbClr val="E41B23"/>
    <a:srgbClr val="142142"/>
    <a:srgbClr val="106CB5"/>
    <a:srgbClr val="E0AD12"/>
    <a:srgbClr val="0057A6"/>
    <a:srgbClr val="F2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7"/>
    <p:restoredTop sz="87629" autoAdjust="0"/>
  </p:normalViewPr>
  <p:slideViewPr>
    <p:cSldViewPr snapToGrid="0" snapToObjects="1">
      <p:cViewPr varScale="1">
        <p:scale>
          <a:sx n="62" d="100"/>
          <a:sy n="62" d="100"/>
        </p:scale>
        <p:origin x="672" y="36"/>
      </p:cViewPr>
      <p:guideLst>
        <p:guide orient="horz" pos="1865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781725\Desktop\Mereni%20vodiku\Hydrogen%20-%20maximum%20rate%20of%20pressure%20ri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p max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List1!$A$4:$A$33</c:f>
              <c:numCache>
                <c:formatCode>General</c:formatCode>
                <c:ptCount val="30"/>
                <c:pt idx="0">
                  <c:v>10</c:v>
                </c:pt>
                <c:pt idx="1">
                  <c:v>10</c:v>
                </c:pt>
                <c:pt idx="2">
                  <c:v>20</c:v>
                </c:pt>
                <c:pt idx="3">
                  <c:v>20</c:v>
                </c:pt>
                <c:pt idx="4">
                  <c:v>25</c:v>
                </c:pt>
                <c:pt idx="5">
                  <c:v>25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30</c:v>
                </c:pt>
                <c:pt idx="10">
                  <c:v>31</c:v>
                </c:pt>
                <c:pt idx="11">
                  <c:v>32</c:v>
                </c:pt>
                <c:pt idx="12">
                  <c:v>33</c:v>
                </c:pt>
                <c:pt idx="13">
                  <c:v>35</c:v>
                </c:pt>
                <c:pt idx="14">
                  <c:v>35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40</c:v>
                </c:pt>
                <c:pt idx="20">
                  <c:v>41</c:v>
                </c:pt>
                <c:pt idx="21">
                  <c:v>42</c:v>
                </c:pt>
                <c:pt idx="22">
                  <c:v>45</c:v>
                </c:pt>
                <c:pt idx="23">
                  <c:v>45</c:v>
                </c:pt>
                <c:pt idx="24">
                  <c:v>50</c:v>
                </c:pt>
                <c:pt idx="25">
                  <c:v>50</c:v>
                </c:pt>
                <c:pt idx="26">
                  <c:v>60</c:v>
                </c:pt>
                <c:pt idx="27">
                  <c:v>60</c:v>
                </c:pt>
                <c:pt idx="28">
                  <c:v>70</c:v>
                </c:pt>
                <c:pt idx="29">
                  <c:v>70</c:v>
                </c:pt>
              </c:numCache>
            </c:numRef>
          </c:xVal>
          <c:yVal>
            <c:numRef>
              <c:f>List1!$H$4:$H$33</c:f>
              <c:numCache>
                <c:formatCode>General</c:formatCode>
                <c:ptCount val="30"/>
                <c:pt idx="0">
                  <c:v>0.33</c:v>
                </c:pt>
                <c:pt idx="1">
                  <c:v>0.31</c:v>
                </c:pt>
                <c:pt idx="2">
                  <c:v>0.71</c:v>
                </c:pt>
                <c:pt idx="3">
                  <c:v>0.75</c:v>
                </c:pt>
                <c:pt idx="4">
                  <c:v>0.84</c:v>
                </c:pt>
                <c:pt idx="5">
                  <c:v>0.81</c:v>
                </c:pt>
                <c:pt idx="6">
                  <c:v>0.55000000000000004</c:v>
                </c:pt>
                <c:pt idx="7">
                  <c:v>0.91</c:v>
                </c:pt>
                <c:pt idx="8">
                  <c:v>0.96</c:v>
                </c:pt>
                <c:pt idx="9">
                  <c:v>0.92</c:v>
                </c:pt>
                <c:pt idx="10">
                  <c:v>0.89</c:v>
                </c:pt>
                <c:pt idx="11">
                  <c:v>0.91</c:v>
                </c:pt>
                <c:pt idx="12">
                  <c:v>0.93</c:v>
                </c:pt>
                <c:pt idx="13">
                  <c:v>0.95</c:v>
                </c:pt>
                <c:pt idx="14">
                  <c:v>0.99</c:v>
                </c:pt>
                <c:pt idx="15">
                  <c:v>0.92</c:v>
                </c:pt>
                <c:pt idx="16">
                  <c:v>0.92</c:v>
                </c:pt>
                <c:pt idx="17">
                  <c:v>0.89</c:v>
                </c:pt>
                <c:pt idx="18">
                  <c:v>0.86</c:v>
                </c:pt>
                <c:pt idx="19">
                  <c:v>0.91</c:v>
                </c:pt>
                <c:pt idx="20">
                  <c:v>0.83</c:v>
                </c:pt>
                <c:pt idx="21">
                  <c:v>0.89</c:v>
                </c:pt>
                <c:pt idx="22">
                  <c:v>0.8</c:v>
                </c:pt>
                <c:pt idx="23">
                  <c:v>0.83</c:v>
                </c:pt>
                <c:pt idx="24">
                  <c:v>0.73</c:v>
                </c:pt>
                <c:pt idx="25">
                  <c:v>0.72</c:v>
                </c:pt>
                <c:pt idx="26">
                  <c:v>0.56999999999999995</c:v>
                </c:pt>
                <c:pt idx="27">
                  <c:v>0.55000000000000004</c:v>
                </c:pt>
                <c:pt idx="28">
                  <c:v>0.39</c:v>
                </c:pt>
                <c:pt idx="29">
                  <c:v>0.4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C04-4917-B4FA-90BC8DDD5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4021535"/>
        <c:axId val="1172811327"/>
      </c:scatterChart>
      <c:scatterChart>
        <c:scatterStyle val="lineMarker"/>
        <c:varyColors val="0"/>
        <c:ser>
          <c:idx val="1"/>
          <c:order val="1"/>
          <c:tx>
            <c:v>dp/dt max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List1!$A$4:$A$33</c:f>
              <c:numCache>
                <c:formatCode>General</c:formatCode>
                <c:ptCount val="30"/>
                <c:pt idx="0">
                  <c:v>10</c:v>
                </c:pt>
                <c:pt idx="1">
                  <c:v>10</c:v>
                </c:pt>
                <c:pt idx="2">
                  <c:v>20</c:v>
                </c:pt>
                <c:pt idx="3">
                  <c:v>20</c:v>
                </c:pt>
                <c:pt idx="4">
                  <c:v>25</c:v>
                </c:pt>
                <c:pt idx="5">
                  <c:v>25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30</c:v>
                </c:pt>
                <c:pt idx="10">
                  <c:v>31</c:v>
                </c:pt>
                <c:pt idx="11">
                  <c:v>32</c:v>
                </c:pt>
                <c:pt idx="12">
                  <c:v>33</c:v>
                </c:pt>
                <c:pt idx="13">
                  <c:v>35</c:v>
                </c:pt>
                <c:pt idx="14">
                  <c:v>35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40</c:v>
                </c:pt>
                <c:pt idx="20">
                  <c:v>41</c:v>
                </c:pt>
                <c:pt idx="21">
                  <c:v>42</c:v>
                </c:pt>
                <c:pt idx="22">
                  <c:v>45</c:v>
                </c:pt>
                <c:pt idx="23">
                  <c:v>45</c:v>
                </c:pt>
                <c:pt idx="24">
                  <c:v>50</c:v>
                </c:pt>
                <c:pt idx="25">
                  <c:v>50</c:v>
                </c:pt>
                <c:pt idx="26">
                  <c:v>60</c:v>
                </c:pt>
                <c:pt idx="27">
                  <c:v>60</c:v>
                </c:pt>
                <c:pt idx="28">
                  <c:v>70</c:v>
                </c:pt>
                <c:pt idx="29">
                  <c:v>70</c:v>
                </c:pt>
              </c:numCache>
            </c:numRef>
          </c:xVal>
          <c:yVal>
            <c:numRef>
              <c:f>List1!$I$4:$I$33</c:f>
              <c:numCache>
                <c:formatCode>General</c:formatCode>
                <c:ptCount val="30"/>
                <c:pt idx="0">
                  <c:v>3.14</c:v>
                </c:pt>
                <c:pt idx="1">
                  <c:v>3.29</c:v>
                </c:pt>
                <c:pt idx="2">
                  <c:v>87.68</c:v>
                </c:pt>
                <c:pt idx="3">
                  <c:v>88.39</c:v>
                </c:pt>
                <c:pt idx="4">
                  <c:v>150.18</c:v>
                </c:pt>
                <c:pt idx="5">
                  <c:v>152.4</c:v>
                </c:pt>
                <c:pt idx="6">
                  <c:v>276.66000000000003</c:v>
                </c:pt>
                <c:pt idx="7">
                  <c:v>273.62</c:v>
                </c:pt>
                <c:pt idx="8">
                  <c:v>264.36</c:v>
                </c:pt>
                <c:pt idx="9">
                  <c:v>293.20999999999998</c:v>
                </c:pt>
                <c:pt idx="10">
                  <c:v>274.97000000000003</c:v>
                </c:pt>
                <c:pt idx="11">
                  <c:v>384.11</c:v>
                </c:pt>
                <c:pt idx="12">
                  <c:v>374.52</c:v>
                </c:pt>
                <c:pt idx="13">
                  <c:v>379.6</c:v>
                </c:pt>
                <c:pt idx="14">
                  <c:v>439.12</c:v>
                </c:pt>
                <c:pt idx="15">
                  <c:v>328.59</c:v>
                </c:pt>
                <c:pt idx="16">
                  <c:v>298.94</c:v>
                </c:pt>
                <c:pt idx="17">
                  <c:v>300.851</c:v>
                </c:pt>
                <c:pt idx="18">
                  <c:v>353.48</c:v>
                </c:pt>
                <c:pt idx="19">
                  <c:v>326.13</c:v>
                </c:pt>
                <c:pt idx="20">
                  <c:v>300.24</c:v>
                </c:pt>
                <c:pt idx="21">
                  <c:v>293.39</c:v>
                </c:pt>
                <c:pt idx="22">
                  <c:v>191.12</c:v>
                </c:pt>
                <c:pt idx="23">
                  <c:v>222.55</c:v>
                </c:pt>
                <c:pt idx="24">
                  <c:v>185.54</c:v>
                </c:pt>
                <c:pt idx="25">
                  <c:v>180.67</c:v>
                </c:pt>
                <c:pt idx="26">
                  <c:v>106.93</c:v>
                </c:pt>
                <c:pt idx="27">
                  <c:v>96.58</c:v>
                </c:pt>
                <c:pt idx="28">
                  <c:v>20.76</c:v>
                </c:pt>
                <c:pt idx="29">
                  <c:v>27.24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C04-4917-B4FA-90BC8DDD5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8758239"/>
        <c:axId val="1408757743"/>
      </c:scatterChart>
      <c:valAx>
        <c:axId val="14140215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dirty="0"/>
                  <a:t>%</a:t>
                </a:r>
                <a:r>
                  <a:rPr lang="cs-CZ" sz="1400" baseline="0" dirty="0"/>
                  <a:t> objemová  H</a:t>
                </a:r>
                <a:r>
                  <a:rPr lang="cs-CZ" sz="1400" baseline="-25000" dirty="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2811327"/>
        <c:crosses val="autoZero"/>
        <c:crossBetween val="midCat"/>
      </c:valAx>
      <c:valAx>
        <c:axId val="1172811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Ma</a:t>
                </a:r>
                <a:r>
                  <a:rPr lang="cs-CZ" sz="1400" dirty="0" err="1"/>
                  <a:t>ximální</a:t>
                </a:r>
                <a:r>
                  <a:rPr lang="cs-CZ" sz="1400" baseline="0" dirty="0"/>
                  <a:t> výbuchový tlak</a:t>
                </a:r>
                <a:r>
                  <a:rPr lang="en-US" sz="1400" dirty="0"/>
                  <a:t> (</a:t>
                </a:r>
                <a:r>
                  <a:rPr lang="en-US" sz="1400" dirty="0" err="1"/>
                  <a:t>Mpa</a:t>
                </a:r>
                <a:r>
                  <a:rPr lang="en-US" sz="1400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14021535"/>
        <c:crosses val="autoZero"/>
        <c:crossBetween val="midCat"/>
      </c:valAx>
      <c:valAx>
        <c:axId val="140875774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dirty="0" err="1"/>
                  <a:t>dp</a:t>
                </a:r>
                <a:r>
                  <a:rPr lang="cs-CZ" sz="1400" dirty="0"/>
                  <a:t>/</a:t>
                </a:r>
                <a:r>
                  <a:rPr lang="cs-CZ" sz="1400" dirty="0" err="1"/>
                  <a:t>dt</a:t>
                </a:r>
                <a:r>
                  <a:rPr lang="cs-CZ" sz="1400" baseline="0" dirty="0"/>
                  <a:t> max</a:t>
                </a:r>
                <a:endParaRPr lang="cs-CZ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08758239"/>
        <c:crosses val="max"/>
        <c:crossBetween val="midCat"/>
      </c:valAx>
      <c:valAx>
        <c:axId val="140875823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8757743"/>
        <c:crosses val="autoZero"/>
        <c:crossBetween val="midCat"/>
      </c:valAx>
      <c:spPr>
        <a:noFill/>
        <a:ln w="9525">
          <a:solidFill>
            <a:schemeClr val="tx1"/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0.43351175295417838"/>
          <c:y val="0.9262084462309299"/>
          <c:w val="0.19100803366488142"/>
          <c:h val="6.11233046241769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E8CF0-79B1-3347-AD71-E95D72AF73D1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B0FE2-E1E2-904A-9DC4-AE7CD282C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15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808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Předělová strana obsahuje: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podnadpis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vizuální prvek </a:t>
            </a:r>
            <a:r>
              <a:rPr lang="cs-CZ" b="0" dirty="0"/>
              <a:t>(žebřík)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Jako pozadí předělové strany může být</a:t>
            </a:r>
            <a:r>
              <a:rPr lang="cs-CZ" baseline="0" dirty="0"/>
              <a:t> užito </a:t>
            </a:r>
            <a:r>
              <a:rPr lang="cs-CZ" b="1" baseline="0" dirty="0"/>
              <a:t>základních barev </a:t>
            </a:r>
            <a:r>
              <a:rPr lang="cs-CZ" baseline="0" dirty="0"/>
              <a:t>(modrá, žlutá), nebo </a:t>
            </a:r>
            <a:r>
              <a:rPr lang="cs-CZ" b="1" baseline="0" dirty="0"/>
              <a:t>fotografie</a:t>
            </a:r>
            <a:r>
              <a:rPr lang="cs-CZ" baseline="0" dirty="0"/>
              <a:t> (viz. ukázky na konci prezentace).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603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967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251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Předělová strana obsahuje: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podnadpis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vizuální prvek </a:t>
            </a:r>
            <a:r>
              <a:rPr lang="cs-CZ" b="0" dirty="0"/>
              <a:t>(žebřík)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Jako pozadí předělové strany může být</a:t>
            </a:r>
            <a:r>
              <a:rPr lang="cs-CZ" baseline="0" dirty="0"/>
              <a:t> užito </a:t>
            </a:r>
            <a:r>
              <a:rPr lang="cs-CZ" b="1" baseline="0" dirty="0"/>
              <a:t>základních barev </a:t>
            </a:r>
            <a:r>
              <a:rPr lang="cs-CZ" baseline="0" dirty="0"/>
              <a:t>(modrá, žlutá), nebo </a:t>
            </a:r>
            <a:r>
              <a:rPr lang="cs-CZ" b="1" baseline="0" dirty="0"/>
              <a:t>fotografie</a:t>
            </a:r>
            <a:r>
              <a:rPr lang="cs-CZ" baseline="0" dirty="0"/>
              <a:t> (viz. ukázky na konci prezentace).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248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348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Předělová strana obsahuje: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podnadpis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vizuální prvek </a:t>
            </a:r>
            <a:r>
              <a:rPr lang="cs-CZ" b="0" dirty="0"/>
              <a:t>(žebřík)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Jako pozadí předělové strany může být</a:t>
            </a:r>
            <a:r>
              <a:rPr lang="cs-CZ" baseline="0" dirty="0"/>
              <a:t> užito </a:t>
            </a:r>
            <a:r>
              <a:rPr lang="cs-CZ" b="1" baseline="0" dirty="0"/>
              <a:t>základních barev </a:t>
            </a:r>
            <a:r>
              <a:rPr lang="cs-CZ" baseline="0" dirty="0"/>
              <a:t>(modrá, žlutá), nebo </a:t>
            </a:r>
            <a:r>
              <a:rPr lang="cs-CZ" b="1" baseline="0" dirty="0"/>
              <a:t>fotografie</a:t>
            </a:r>
            <a:r>
              <a:rPr lang="cs-CZ" baseline="0" dirty="0"/>
              <a:t> (viz. ukázky na konci prezentace).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074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322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303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702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879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037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621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457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Předělová strana obsahuje: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podnadpis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vizuální prvek </a:t>
            </a:r>
            <a:r>
              <a:rPr lang="cs-CZ" b="0" dirty="0"/>
              <a:t>(žebřík)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Jako pozadí předělové strany může být</a:t>
            </a:r>
            <a:r>
              <a:rPr lang="cs-CZ" baseline="0" dirty="0"/>
              <a:t> užito </a:t>
            </a:r>
            <a:r>
              <a:rPr lang="cs-CZ" b="1" baseline="0" dirty="0"/>
              <a:t>základních barev </a:t>
            </a:r>
            <a:r>
              <a:rPr lang="cs-CZ" baseline="0" dirty="0"/>
              <a:t>(modrá, žlutá), nebo </a:t>
            </a:r>
            <a:r>
              <a:rPr lang="cs-CZ" b="1" baseline="0" dirty="0"/>
              <a:t>fotografie</a:t>
            </a:r>
            <a:r>
              <a:rPr lang="cs-CZ" baseline="0" dirty="0"/>
              <a:t> (viz. ukázky na konci prezentace).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886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56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Závěrečná strana obsahuje: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nadpis (poděkování, místo pro dotazy)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podnadpis (jméno přednášejícího + příp. kontakt)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vizuální prvek </a:t>
            </a:r>
            <a:r>
              <a:rPr lang="cs-CZ" b="0" dirty="0"/>
              <a:t>(žebřík)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Jako pozadí závěrečné strany může být</a:t>
            </a:r>
            <a:r>
              <a:rPr lang="cs-CZ" baseline="0" dirty="0"/>
              <a:t> užito </a:t>
            </a:r>
            <a:r>
              <a:rPr lang="cs-CZ" b="1" baseline="0" dirty="0"/>
              <a:t>základních barev </a:t>
            </a:r>
            <a:r>
              <a:rPr lang="cs-CZ" baseline="0" dirty="0"/>
              <a:t>(modrá, žlutá), nebo </a:t>
            </a:r>
            <a:r>
              <a:rPr lang="cs-CZ" b="1" baseline="0" dirty="0"/>
              <a:t>fotografie</a:t>
            </a:r>
            <a:r>
              <a:rPr lang="cs-CZ" b="0" baseline="0" dirty="0"/>
              <a:t>.</a:t>
            </a:r>
            <a:r>
              <a:rPr lang="cs-CZ" baseline="0" dirty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461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783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094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454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283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564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962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B0FE2-E1E2-904A-9DC4-AE7CD282C97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15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D094A-4C53-C04C-AB9D-79E70A3D4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979426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F18358-54B0-AF45-8ED9-AB51D8DFC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825625"/>
            <a:ext cx="10979426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237743-36B8-0949-B1C0-EA9411A6FE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C675E1BB-91D1-45F2-8F82-6A204038BA73}" type="datetime1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4FA544-CC97-034E-814C-AD089528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80F2DB-CC55-C748-8335-7B96508B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1657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800CAC2-FBBA-BC4F-8A91-351E5A02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B6C590-3DFB-43C9-B979-4938A90B0C1A}" type="datetime1">
              <a:rPr lang="cs-CZ" smtClean="0"/>
              <a:t>10.04.2024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D221D91-ABB4-EE45-8816-6F48DA53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Technický ústav požární ochrany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E00ABDB3-A6E7-2241-A147-34B7B9CC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070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Prázdný + žebř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800CAC2-FBBA-BC4F-8A91-351E5A02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7B8E3B-9A44-4920-9C66-2756168CA20E}" type="datetime1">
              <a:rPr lang="cs-CZ" smtClean="0"/>
              <a:t>10.04.2024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D221D91-ABB4-EE45-8816-6F48DA53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Technický ústav požární ochrany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E00ABDB3-A6E7-2241-A147-34B7B9CC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DB030DC-13F4-6544-8102-DA0AA16C2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60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F1471-C045-224D-9CE9-DFA1BBC2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00" y="1709738"/>
            <a:ext cx="1098577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76514C-6F82-4B44-A8F3-110BEDE0F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200" y="4589463"/>
            <a:ext cx="1098577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AFA0E9-EAF8-F64E-9C03-8D5A46A5E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78DEE-C577-43D8-838D-FFC56AE98454}" type="datetime1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DDB7C0-52C0-FA4E-A59C-2F2162D7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A27FA98-4ED8-1E42-B165-3ACEA9CF8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53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D277A9-B856-B340-A530-C17304BC1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8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78F563-369C-5A4D-BE0B-E453AFC07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8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B487DC-16D5-404C-8B81-2B2808518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5A24E-6196-4FA4-BFAB-EEA7625EC87D}" type="datetime1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AEDC41-B482-AA49-9E6E-DFAD5097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8FABB0B-0B4A-5745-B92C-630E3B24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8372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99" y="1257303"/>
            <a:ext cx="11525249" cy="4868863"/>
          </a:xfrm>
        </p:spPr>
        <p:txBody>
          <a:bodyPr/>
          <a:lstStyle>
            <a:lvl1pPr>
              <a:defRPr baseline="0">
                <a:sym typeface="Wingdings" panose="05000000000000000000" pitchFamily="2" charset="2"/>
              </a:defRPr>
            </a:lvl1pPr>
            <a:lvl2pPr>
              <a:defRPr sz="2400"/>
            </a:lvl2pPr>
          </a:lstStyle>
          <a:p>
            <a:pPr lvl="0"/>
            <a:r>
              <a:rPr lang="cs-CZ" dirty="0"/>
              <a:t>Pokud chcete mít na snímku datum a text v zápatí vyplňte si je v záložce Vložení/Záhlaví a zápatí. Pokud je tam nechcete zrušíte je také tam, zrovna tak čísla snímků. Pokud chcete cokoliv jinak z formátování, změňte si  předlohu v Zobrazení/Předloha snímků 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1281F-4316-4137-9970-7D9089C56AFB}" type="datetime1">
              <a:rPr lang="cs-CZ" smtClean="0"/>
              <a:t>10.04.2024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8174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 + žebř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D094A-4C53-C04C-AB9D-79E70A3D4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979426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F18358-54B0-AF45-8ED9-AB51D8DFC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825625"/>
            <a:ext cx="10979426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237743-36B8-0949-B1C0-EA9411A6FE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A251FB6E-7410-44F6-A504-0F0E9ABA44F0}" type="datetime1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4FA544-CC97-034E-814C-AD089528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80F2DB-CC55-C748-8335-7B96508B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B030DC-13F4-6544-8102-DA0AA16C2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3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_Obsah +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97B83F-591C-6544-8C80-989527A08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9" y="365125"/>
            <a:ext cx="5666400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FBE7A3-64A0-2141-A40E-BA5EA6ECD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998" y="1825625"/>
            <a:ext cx="5666400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BE0F868-95BE-0947-9F25-44C905ADF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0875" y="0"/>
            <a:ext cx="519112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269BF5-50F6-1943-8EF1-B347D1D7B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A10B-8605-4521-80F6-D9B87FB07B34}" type="datetime1">
              <a:rPr lang="cs-CZ" smtClean="0"/>
              <a:t>10.04.2024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9F227D-6041-8B4C-9771-D402AC4F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cs-CZ" dirty="0"/>
              <a:t>Technický ústav požární ochrany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228E6BE9-49C5-6343-8BEE-4A8282FC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197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_Obsah + objekt + žebř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97B83F-591C-6544-8C80-989527A08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9" y="365125"/>
            <a:ext cx="5666400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FBE7A3-64A0-2141-A40E-BA5EA6ECD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998" y="1825625"/>
            <a:ext cx="5666400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BE0F868-95BE-0947-9F25-44C905ADF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0875" y="0"/>
            <a:ext cx="519112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269BF5-50F6-1943-8EF1-B347D1D7B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02089D-B1AA-4874-B4A7-C4DD7EB0383E}" type="datetime1">
              <a:rPr lang="cs-CZ" smtClean="0"/>
              <a:t>10.04.2024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9F227D-6041-8B4C-9771-D402AC4F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cs-CZ" dirty="0"/>
              <a:t>Technický ústav požární ochrany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228E6BE9-49C5-6343-8BEE-4A8282FC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C5A2B63-C7FE-AE0D-9353-1B360F514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79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21208-0496-AE48-92ED-8FE9DAA3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717AAF6-02DE-F042-87BF-E61CB6C7F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999" y="1825200"/>
            <a:ext cx="5180400" cy="43524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7FCD428-0BB3-F641-88ED-ABC421CBE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25200"/>
            <a:ext cx="5180400" cy="43524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73BFD8E-9D31-794A-BE6E-28ADEDE9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005485-F91B-4404-B009-999B6CAB9DE6}" type="datetime1">
              <a:rPr lang="cs-CZ" smtClean="0"/>
              <a:t>10.04.2024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13D24D3-B108-DF43-A3B2-8A6920D0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587817CD-2939-C443-8278-6232A37A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263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ovnání + žebř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21208-0496-AE48-92ED-8FE9DAA3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717AAF6-02DE-F042-87BF-E61CB6C7F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999" y="1825200"/>
            <a:ext cx="5180400" cy="43524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7FCD428-0BB3-F641-88ED-ABC421CBE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25200"/>
            <a:ext cx="5180400" cy="43524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73BFD8E-9D31-794A-BE6E-28ADEDE9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A8F0EB-207E-4929-AC58-F721845DA931}" type="datetime1">
              <a:rPr lang="cs-CZ" smtClean="0"/>
              <a:t>10.04.2024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13D24D3-B108-DF43-A3B2-8A6920D0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587817CD-2939-C443-8278-6232A37A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DB030DC-13F4-6544-8102-DA0AA16C2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57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bjekt + bodové shrnu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D7524D96-EE19-9BB7-8038-3C6F433D5089}"/>
              </a:ext>
            </a:extLst>
          </p:cNvPr>
          <p:cNvSpPr/>
          <p:nvPr userDrawn="1"/>
        </p:nvSpPr>
        <p:spPr bwMode="auto">
          <a:xfrm>
            <a:off x="5821774" y="3991688"/>
            <a:ext cx="6383223" cy="2866311"/>
          </a:xfrm>
          <a:prstGeom prst="rect">
            <a:avLst/>
          </a:prstGeom>
          <a:solidFill>
            <a:srgbClr val="0C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FA1E71-CDFC-ECA3-8B9F-C9F868529D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53750" y="6356350"/>
            <a:ext cx="8638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B6516-3674-DE4E-8561-51C7C0DA48A4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0E14474-FA81-9B31-9492-B54E47529F40}"/>
              </a:ext>
            </a:extLst>
          </p:cNvPr>
          <p:cNvCxnSpPr/>
          <p:nvPr userDrawn="1"/>
        </p:nvCxnSpPr>
        <p:spPr bwMode="auto">
          <a:xfrm>
            <a:off x="0" y="4030466"/>
            <a:ext cx="12204997" cy="0"/>
          </a:xfrm>
          <a:prstGeom prst="line">
            <a:avLst/>
          </a:prstGeom>
          <a:ln w="63500" cmpd="sng">
            <a:solidFill>
              <a:srgbClr val="E0AD1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C16F52EB-C004-883D-80CE-7AF43EC31DD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5821774" cy="4030466"/>
          </a:xfrm>
        </p:spPr>
        <p:txBody>
          <a:bodyPr/>
          <a:lstStyle/>
          <a:p>
            <a:pPr lvl="0"/>
            <a:r>
              <a:rPr lang="cs-CZ" dirty="0"/>
              <a:t>objekt</a:t>
            </a:r>
          </a:p>
        </p:txBody>
      </p:sp>
      <p:sp>
        <p:nvSpPr>
          <p:cNvPr id="13" name="Zástupný obsah 3">
            <a:extLst>
              <a:ext uri="{FF2B5EF4-FFF2-40B4-BE49-F238E27FC236}">
                <a16:creationId xmlns:a16="http://schemas.microsoft.com/office/drawing/2014/main" id="{6AC64463-A106-788A-206E-1ADD32C5155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254003" y="4309200"/>
            <a:ext cx="5180400" cy="2548800"/>
          </a:xfrm>
        </p:spPr>
        <p:txBody>
          <a:bodyPr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14" name="Zástupný obsah 3">
            <a:extLst>
              <a:ext uri="{FF2B5EF4-FFF2-40B4-BE49-F238E27FC236}">
                <a16:creationId xmlns:a16="http://schemas.microsoft.com/office/drawing/2014/main" id="{63FAD2AF-0C84-064B-022C-701E772E4B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82800" y="4305600"/>
            <a:ext cx="5259600" cy="2512800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15" name="Zástupný obsah 3">
            <a:extLst>
              <a:ext uri="{FF2B5EF4-FFF2-40B4-BE49-F238E27FC236}">
                <a16:creationId xmlns:a16="http://schemas.microsoft.com/office/drawing/2014/main" id="{D9583A73-CC83-9609-543F-0BCD5D21B8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843452" y="0"/>
            <a:ext cx="6348548" cy="4000216"/>
          </a:xfrm>
        </p:spPr>
        <p:txBody>
          <a:bodyPr/>
          <a:lstStyle/>
          <a:p>
            <a:pPr lvl="0"/>
            <a:r>
              <a:rPr lang="cs-CZ" dirty="0"/>
              <a:t>objekt</a:t>
            </a:r>
          </a:p>
        </p:txBody>
      </p:sp>
      <p:cxnSp>
        <p:nvCxnSpPr>
          <p:cNvPr id="2" name="Přímá spojnice 1">
            <a:extLst>
              <a:ext uri="{FF2B5EF4-FFF2-40B4-BE49-F238E27FC236}">
                <a16:creationId xmlns:a16="http://schemas.microsoft.com/office/drawing/2014/main" id="{CB588059-1603-B879-6613-953DAAC249B4}"/>
              </a:ext>
            </a:extLst>
          </p:cNvPr>
          <p:cNvCxnSpPr/>
          <p:nvPr userDrawn="1"/>
        </p:nvCxnSpPr>
        <p:spPr bwMode="auto">
          <a:xfrm>
            <a:off x="-12997" y="4029750"/>
            <a:ext cx="12204997" cy="0"/>
          </a:xfrm>
          <a:prstGeom prst="line">
            <a:avLst/>
          </a:prstGeom>
          <a:ln w="63500" cmpd="sng">
            <a:solidFill>
              <a:srgbClr val="E41B2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51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173AF-5781-6C45-B4AA-D8FED4193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CC8E6DD-BF8B-C04D-9C5B-84AF5CA8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4C92A-7B9A-4F30-9F1C-6437B008DDF7}" type="datetime1">
              <a:rPr lang="cs-CZ" smtClean="0"/>
              <a:t>10.04.2024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22ABB76-0B49-9242-ABA7-058A45DC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E7C415-DA57-DD4C-B655-74996FC6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803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Jenom nadpis + žebř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173AF-5781-6C45-B4AA-D8FED4193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CC8E6DD-BF8B-C04D-9C5B-84AF5CA8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BC163E-96FC-4A00-8BA7-F9D203BD42A9}" type="datetime1">
              <a:rPr lang="cs-CZ" smtClean="0"/>
              <a:t>10.04.2024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22ABB76-0B49-9242-ABA7-058A45DC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E7C415-DA57-DD4C-B655-74996FC6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175DA5-B7B2-F1BF-6B51-74FE6DF788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52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BDE18C3-C62E-E746-BEFE-C2078C264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862522-D00E-0C4B-AB86-D3F180293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D9AB39-B66C-D34D-A457-BC0221FC2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7A2A2-3DBC-42FD-9ED7-F6DD1F80C003}" type="datetime1">
              <a:rPr lang="cs-CZ" smtClean="0"/>
              <a:t>10.04.2024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CC47C4-E520-544B-9452-37F6FF611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442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B6516-3674-DE4E-8561-51C7C0DA48A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5" name="Zástupný symbol pro zápatí 14">
            <a:extLst>
              <a:ext uri="{FF2B5EF4-FFF2-40B4-BE49-F238E27FC236}">
                <a16:creationId xmlns:a16="http://schemas.microsoft.com/office/drawing/2014/main" id="{7F832A9E-3B6C-874C-84F2-A415A0CAD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Technický ústav požární ochrany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83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421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rgbClr val="14214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14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14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14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14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Vodík v ČR v roce 2023: Klíčová evropská i národní legislativa, nové  plničky, elektrolyzér či testy autobusu | BusinessInfo.cz">
            <a:extLst>
              <a:ext uri="{FF2B5EF4-FFF2-40B4-BE49-F238E27FC236}">
                <a16:creationId xmlns:a16="http://schemas.microsoft.com/office/drawing/2014/main" id="{24DEA810-FD73-43F8-E503-D49338E9A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" y="0"/>
            <a:ext cx="12186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délník 17"/>
          <p:cNvSpPr/>
          <p:nvPr/>
        </p:nvSpPr>
        <p:spPr>
          <a:xfrm>
            <a:off x="0" y="4348480"/>
            <a:ext cx="12192000" cy="2509520"/>
          </a:xfrm>
          <a:prstGeom prst="rect">
            <a:avLst/>
          </a:prstGeom>
          <a:gradFill>
            <a:gsLst>
              <a:gs pos="45000">
                <a:srgbClr val="0C5086">
                  <a:alpha val="73000"/>
                </a:srgbClr>
              </a:gs>
              <a:gs pos="0">
                <a:srgbClr val="0C5086"/>
              </a:gs>
              <a:gs pos="100000">
                <a:srgbClr val="0C5086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F5351F-68A2-5C44-9658-C2BC17250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839" y="4325961"/>
            <a:ext cx="10904903" cy="1683300"/>
          </a:xfrm>
        </p:spPr>
        <p:txBody>
          <a:bodyPr anchor="t">
            <a:no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Arial Black" panose="020B0604020202020204" pitchFamily="34" charset="0"/>
                <a:ea typeface="Tahoma" panose="020B0604030504040204" pitchFamily="34" charset="0"/>
                <a:cs typeface="Arial Black" panose="020B0604020202020204" pitchFamily="34" charset="0"/>
              </a:rPr>
              <a:t>Vliv příměsí vodíku na požárně technické charakteristiky zemního plynu norského typu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B1B6BAA7-6FB9-CC43-8822-47C52BC57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994" y="564776"/>
            <a:ext cx="1225230" cy="1706301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7780909" y="590791"/>
            <a:ext cx="2262973" cy="15517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34" y="651140"/>
            <a:ext cx="1986497" cy="1451322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716FE-0B6C-256C-20B3-4EB66EA3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74A0-F598-4976-A67A-9012DC5B2228}" type="datetime1">
              <a:rPr lang="cs-CZ" smtClean="0"/>
              <a:t>10.04.2024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588294-B8B3-A1DF-D563-BCC9BA185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Technický ústav požární ochrany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0CBAC6-29E1-E676-FDFD-DB9358F5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374-F7BD-5147-A9F8-795273F94230}" type="slidenum">
              <a:rPr lang="cs-CZ" smtClean="0"/>
              <a:pPr/>
              <a:t>0</a:t>
            </a:fld>
            <a:endParaRPr lang="cs-CZ" dirty="0"/>
          </a:p>
        </p:txBody>
      </p:sp>
      <p:pic>
        <p:nvPicPr>
          <p:cNvPr id="1026" name="Picture 2" descr="logoVSCHT_zakl">
            <a:extLst>
              <a:ext uri="{FF2B5EF4-FFF2-40B4-BE49-F238E27FC236}">
                <a16:creationId xmlns:a16="http://schemas.microsoft.com/office/drawing/2014/main" id="{863FB173-89B7-3F91-5E90-F47FA9EC4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9" y="997140"/>
            <a:ext cx="4321369" cy="84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321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6F6ADF8-BF84-3246-95F4-66D9404141FE}"/>
              </a:ext>
            </a:extLst>
          </p:cNvPr>
          <p:cNvSpPr/>
          <p:nvPr/>
        </p:nvSpPr>
        <p:spPr>
          <a:xfrm>
            <a:off x="-71120" y="0"/>
            <a:ext cx="12263120" cy="6858000"/>
          </a:xfrm>
          <a:prstGeom prst="rect">
            <a:avLst/>
          </a:prstGeom>
          <a:solidFill>
            <a:srgbClr val="14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42142"/>
              </a:solidFill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4E35FA-CE22-AD46-9AEC-5BBD9631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10. 4. 2024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AF49ED-22D7-F74C-81D5-243928C5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2161" y="6356350"/>
            <a:ext cx="4114800" cy="365125"/>
          </a:xfrm>
        </p:spPr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D94AE3F3-4F78-8342-BA07-7AFF5262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10" name="Obrázek 9" descr="Obsah obrázku okenní roleta&#10;&#10;Popis byl vytvořen automaticky">
            <a:extLst>
              <a:ext uri="{FF2B5EF4-FFF2-40B4-BE49-F238E27FC236}">
                <a16:creationId xmlns:a16="http://schemas.microsoft.com/office/drawing/2014/main" id="{5286CAE2-FC63-F54A-A937-163E3A13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FC49D91-2BA8-C74E-9BE5-BDD51B6BB031}"/>
              </a:ext>
            </a:extLst>
          </p:cNvPr>
          <p:cNvSpPr txBox="1">
            <a:spLocks/>
          </p:cNvSpPr>
          <p:nvPr/>
        </p:nvSpPr>
        <p:spPr>
          <a:xfrm>
            <a:off x="647999" y="4536000"/>
            <a:ext cx="9975479" cy="849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Zkušební zařízení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461ACF5E-4415-FE44-8F1C-09820C0D4270}"/>
              </a:ext>
            </a:extLst>
          </p:cNvPr>
          <p:cNvSpPr txBox="1">
            <a:spLocks/>
          </p:cNvSpPr>
          <p:nvPr/>
        </p:nvSpPr>
        <p:spPr>
          <a:xfrm>
            <a:off x="648000" y="5400000"/>
            <a:ext cx="4951416" cy="53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3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111D4E-E2CD-F2CE-47A8-B668ECB6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909" y="6356349"/>
            <a:ext cx="216474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10. 4. 2024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BB35D5-B185-6917-94A8-F0EA170B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5473" y="6356350"/>
            <a:ext cx="381143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Technický ústav požární ochrany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A110CD-A530-5CB5-6241-7D1B5F86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FA14374-F7BD-5147-A9F8-795273F94230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4" name="Zástupný symbol pro zápatí 4">
            <a:extLst>
              <a:ext uri="{FF2B5EF4-FFF2-40B4-BE49-F238E27FC236}">
                <a16:creationId xmlns:a16="http://schemas.microsoft.com/office/drawing/2014/main" id="{12AA50D0-CAE2-46D9-31BD-8A86780936B3}"/>
              </a:ext>
            </a:extLst>
          </p:cNvPr>
          <p:cNvSpPr txBox="1">
            <a:spLocks/>
          </p:cNvSpPr>
          <p:nvPr/>
        </p:nvSpPr>
        <p:spPr>
          <a:xfrm>
            <a:off x="5206085" y="6356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1"/>
                </a:solidFill>
              </a:rPr>
              <a:t>Technický ústav požární ochrany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0379617-0AEF-04A0-76AD-C3BE84EF35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65" y="649550"/>
            <a:ext cx="6008945" cy="53356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C1674C1-352E-D20F-1790-874AADF77A7C}"/>
              </a:ext>
            </a:extLst>
          </p:cNvPr>
          <p:cNvSpPr txBox="1"/>
          <p:nvPr/>
        </p:nvSpPr>
        <p:spPr>
          <a:xfrm>
            <a:off x="7567966" y="1582340"/>
            <a:ext cx="39872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 i="1" dirty="0" err="1"/>
              <a:t>Explosion</a:t>
            </a:r>
            <a:r>
              <a:rPr lang="cs-CZ" sz="1800" i="1" dirty="0"/>
              <a:t> </a:t>
            </a:r>
            <a:r>
              <a:rPr lang="cs-CZ" sz="1800" i="1" dirty="0" err="1"/>
              <a:t>vessel</a:t>
            </a:r>
            <a:r>
              <a:rPr lang="cs-CZ" sz="1800" i="1" dirty="0"/>
              <a:t> </a:t>
            </a:r>
            <a:r>
              <a:rPr lang="cs-CZ" sz="1800" i="1" dirty="0" err="1"/>
              <a:t>drawing</a:t>
            </a:r>
            <a:r>
              <a:rPr lang="cs-CZ" sz="1800" i="1" dirty="0"/>
              <a:t>. (1) – </a:t>
            </a:r>
            <a:r>
              <a:rPr lang="cs-CZ" sz="1800" i="1" dirty="0" err="1"/>
              <a:t>vessel</a:t>
            </a:r>
            <a:r>
              <a:rPr lang="cs-CZ" sz="1800" i="1" dirty="0"/>
              <a:t> body, (2) - lid, (3) - </a:t>
            </a:r>
            <a:r>
              <a:rPr lang="cs-CZ" sz="1800" i="1" dirty="0" err="1"/>
              <a:t>internal</a:t>
            </a:r>
            <a:r>
              <a:rPr lang="cs-CZ" sz="1800" i="1" dirty="0"/>
              <a:t> lid, (4) – </a:t>
            </a:r>
            <a:r>
              <a:rPr lang="cs-CZ" sz="1800" i="1" dirty="0" err="1"/>
              <a:t>graphite</a:t>
            </a:r>
            <a:r>
              <a:rPr lang="cs-CZ" sz="1800" i="1" dirty="0"/>
              <a:t> </a:t>
            </a:r>
            <a:r>
              <a:rPr lang="cs-CZ" sz="1800" i="1" dirty="0" err="1"/>
              <a:t>seal</a:t>
            </a:r>
            <a:r>
              <a:rPr lang="cs-CZ" sz="1800" i="1" dirty="0"/>
              <a:t>, (5) – </a:t>
            </a:r>
            <a:r>
              <a:rPr lang="cs-CZ" sz="1800" i="1" dirty="0" err="1"/>
              <a:t>screw</a:t>
            </a:r>
            <a:r>
              <a:rPr lang="cs-CZ" sz="1800" i="1" dirty="0"/>
              <a:t>, (6) – </a:t>
            </a:r>
            <a:r>
              <a:rPr lang="cs-CZ" sz="1800" i="1" dirty="0" err="1"/>
              <a:t>jacket</a:t>
            </a:r>
            <a:r>
              <a:rPr lang="cs-CZ" sz="1800" i="1" dirty="0"/>
              <a:t>, (7) – </a:t>
            </a:r>
            <a:r>
              <a:rPr lang="cs-CZ" sz="1800" i="1" dirty="0" err="1"/>
              <a:t>weld</a:t>
            </a:r>
            <a:r>
              <a:rPr lang="cs-CZ" sz="1800" i="1" dirty="0"/>
              <a:t>, (8) – </a:t>
            </a:r>
            <a:r>
              <a:rPr lang="cs-CZ" sz="1800" i="1" dirty="0" err="1"/>
              <a:t>ignition</a:t>
            </a:r>
            <a:r>
              <a:rPr lang="cs-CZ" sz="1800" i="1" dirty="0"/>
              <a:t> </a:t>
            </a:r>
            <a:r>
              <a:rPr lang="cs-CZ" sz="1800" i="1" dirty="0" err="1"/>
              <a:t>electrode</a:t>
            </a:r>
            <a:r>
              <a:rPr lang="cs-CZ" sz="1800" i="1" dirty="0"/>
              <a:t>, (9) – </a:t>
            </a:r>
            <a:r>
              <a:rPr lang="cs-CZ" sz="1800" i="1" dirty="0" err="1"/>
              <a:t>inlet</a:t>
            </a:r>
            <a:r>
              <a:rPr lang="cs-CZ" sz="1800" i="1" dirty="0"/>
              <a:t> </a:t>
            </a:r>
            <a:r>
              <a:rPr lang="cs-CZ" sz="1800" i="1" dirty="0" err="1"/>
              <a:t>piping</a:t>
            </a:r>
            <a:r>
              <a:rPr lang="cs-CZ" sz="1800" i="1" dirty="0"/>
              <a:t> </a:t>
            </a:r>
            <a:r>
              <a:rPr lang="cs-CZ" sz="1800" i="1" dirty="0" err="1"/>
              <a:t>nozzle</a:t>
            </a:r>
            <a:r>
              <a:rPr lang="cs-CZ" sz="1800" i="1" dirty="0"/>
              <a:t>, (10)  – </a:t>
            </a:r>
            <a:r>
              <a:rPr lang="cs-CZ" sz="1800" i="1" dirty="0" err="1"/>
              <a:t>thermowell</a:t>
            </a:r>
            <a:r>
              <a:rPr lang="cs-CZ" sz="1800" i="1" dirty="0"/>
              <a:t>, (11) – </a:t>
            </a:r>
            <a:r>
              <a:rPr lang="cs-CZ" sz="1800" i="1" dirty="0" err="1"/>
              <a:t>thermocouple</a:t>
            </a:r>
            <a:r>
              <a:rPr lang="cs-CZ" sz="1800" i="1" dirty="0"/>
              <a:t>, (12) – </a:t>
            </a:r>
            <a:r>
              <a:rPr lang="cs-CZ" sz="1800" i="1" dirty="0" err="1"/>
              <a:t>thermo</a:t>
            </a:r>
            <a:r>
              <a:rPr lang="cs-CZ" sz="1800" i="1" dirty="0"/>
              <a:t> </a:t>
            </a:r>
            <a:r>
              <a:rPr lang="cs-CZ" sz="1800" i="1" dirty="0" err="1"/>
              <a:t>oil</a:t>
            </a:r>
            <a:r>
              <a:rPr lang="cs-CZ" sz="1800" i="1" dirty="0"/>
              <a:t> </a:t>
            </a:r>
            <a:r>
              <a:rPr lang="cs-CZ" sz="1800" i="1" dirty="0" err="1"/>
              <a:t>inlet</a:t>
            </a:r>
            <a:r>
              <a:rPr lang="cs-CZ" sz="1800" i="1" dirty="0"/>
              <a:t>, (13) – </a:t>
            </a:r>
            <a:r>
              <a:rPr lang="cs-CZ" sz="1800" i="1" dirty="0" err="1"/>
              <a:t>thermo</a:t>
            </a:r>
            <a:r>
              <a:rPr lang="cs-CZ" sz="1800" i="1" dirty="0"/>
              <a:t> </a:t>
            </a:r>
            <a:r>
              <a:rPr lang="cs-CZ" sz="1800" i="1" dirty="0" err="1"/>
              <a:t>oil</a:t>
            </a:r>
            <a:r>
              <a:rPr lang="cs-CZ" sz="1800" i="1" dirty="0"/>
              <a:t> outlet, (14) – </a:t>
            </a:r>
            <a:r>
              <a:rPr lang="cs-CZ" sz="1800" i="1" dirty="0" err="1"/>
              <a:t>safety</a:t>
            </a:r>
            <a:r>
              <a:rPr lang="cs-CZ" sz="1800" i="1" dirty="0"/>
              <a:t> </a:t>
            </a:r>
            <a:r>
              <a:rPr lang="cs-CZ" sz="1800" i="1" dirty="0" err="1"/>
              <a:t>rupture</a:t>
            </a:r>
            <a:r>
              <a:rPr lang="cs-CZ" sz="1800" i="1" dirty="0"/>
              <a:t> </a:t>
            </a:r>
            <a:r>
              <a:rPr lang="cs-CZ" sz="1800" i="1" dirty="0" err="1"/>
              <a:t>membrane</a:t>
            </a:r>
            <a:r>
              <a:rPr lang="cs-CZ" sz="1800" i="1" dirty="0"/>
              <a:t>, (15) – </a:t>
            </a:r>
            <a:r>
              <a:rPr lang="cs-CZ" sz="1800" i="1" dirty="0" err="1"/>
              <a:t>orifice</a:t>
            </a:r>
            <a:r>
              <a:rPr lang="cs-CZ" sz="1800" i="1" dirty="0"/>
              <a:t> </a:t>
            </a:r>
            <a:r>
              <a:rPr lang="cs-CZ" sz="1800" i="1" dirty="0" err="1"/>
              <a:t>of</a:t>
            </a:r>
            <a:r>
              <a:rPr lang="cs-CZ" sz="1800" i="1" dirty="0"/>
              <a:t> outlet </a:t>
            </a:r>
            <a:r>
              <a:rPr lang="cs-CZ" sz="1800" i="1" dirty="0" err="1"/>
              <a:t>depressurization</a:t>
            </a:r>
            <a:r>
              <a:rPr lang="cs-CZ" sz="1800" i="1" dirty="0"/>
              <a:t> </a:t>
            </a:r>
            <a:r>
              <a:rPr lang="cs-CZ" sz="1800" i="1" dirty="0" err="1"/>
              <a:t>piping</a:t>
            </a:r>
            <a:r>
              <a:rPr lang="cs-CZ" sz="1800" i="1" dirty="0"/>
              <a:t>, (16) – </a:t>
            </a:r>
            <a:r>
              <a:rPr lang="cs-CZ" sz="1800" i="1" dirty="0" err="1"/>
              <a:t>explosion</a:t>
            </a:r>
            <a:r>
              <a:rPr lang="cs-CZ" sz="1800" i="1" dirty="0"/>
              <a:t> </a:t>
            </a:r>
            <a:r>
              <a:rPr lang="cs-CZ" sz="1800" i="1" dirty="0" err="1"/>
              <a:t>pressure</a:t>
            </a:r>
            <a:r>
              <a:rPr lang="cs-CZ" sz="1800" i="1" dirty="0"/>
              <a:t> </a:t>
            </a:r>
            <a:r>
              <a:rPr lang="cs-CZ" sz="1800" i="1" dirty="0" err="1"/>
              <a:t>transmitter</a:t>
            </a:r>
            <a:endParaRPr lang="cs-CZ" sz="18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910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FF3156-B4C7-2564-FB23-BCE52435E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048" y="1580736"/>
            <a:ext cx="2396581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b="1" dirty="0">
                <a:solidFill>
                  <a:schemeClr val="tx1"/>
                </a:solidFill>
              </a:rPr>
              <a:t>Zkušební zařízení pro stanovení výbuchových parametrům hořlavých plynů a par hořlavých kapalin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111D4E-E2CD-F2CE-47A8-B668ECB6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909" y="6356349"/>
            <a:ext cx="216474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10. 4. 2024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BB35D5-B185-6917-94A8-F0EA170B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5473" y="6356350"/>
            <a:ext cx="381143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Technický ústav požární ochrany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2B75EDF-E461-82B9-6205-13904B8887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6" r="1" b="4350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A110CD-A530-5CB5-6241-7D1B5F86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FA14374-F7BD-5147-A9F8-795273F94230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3" name="Obrázek 12" descr="Obsah obrázku interiér, zeď, stůl, kabel&#10;&#10;Popis byl vytvořen automaticky">
            <a:extLst>
              <a:ext uri="{FF2B5EF4-FFF2-40B4-BE49-F238E27FC236}">
                <a16:creationId xmlns:a16="http://schemas.microsoft.com/office/drawing/2014/main" id="{C3F2039B-B6AA-D798-C430-138BE6E94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20" y="10"/>
            <a:ext cx="4564040" cy="6857990"/>
          </a:xfrm>
          <a:prstGeom prst="rect">
            <a:avLst/>
          </a:prstGeom>
        </p:spPr>
      </p:pic>
      <p:sp>
        <p:nvSpPr>
          <p:cNvPr id="14" name="Zástupný symbol pro zápatí 4">
            <a:extLst>
              <a:ext uri="{FF2B5EF4-FFF2-40B4-BE49-F238E27FC236}">
                <a16:creationId xmlns:a16="http://schemas.microsoft.com/office/drawing/2014/main" id="{12AA50D0-CAE2-46D9-31BD-8A86780936B3}"/>
              </a:ext>
            </a:extLst>
          </p:cNvPr>
          <p:cNvSpPr txBox="1">
            <a:spLocks/>
          </p:cNvSpPr>
          <p:nvPr/>
        </p:nvSpPr>
        <p:spPr>
          <a:xfrm>
            <a:off x="5206085" y="6356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1"/>
                </a:solidFill>
              </a:rPr>
              <a:t>Technický ústav požární ochrany</a:t>
            </a:r>
          </a:p>
        </p:txBody>
      </p:sp>
    </p:spTree>
    <p:extLst>
      <p:ext uri="{BB962C8B-B14F-4D97-AF65-F5344CB8AC3E}">
        <p14:creationId xmlns:p14="http://schemas.microsoft.com/office/powerpoint/2010/main" val="678637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6F6ADF8-BF84-3246-95F4-66D9404141FE}"/>
              </a:ext>
            </a:extLst>
          </p:cNvPr>
          <p:cNvSpPr/>
          <p:nvPr/>
        </p:nvSpPr>
        <p:spPr>
          <a:xfrm>
            <a:off x="-71120" y="0"/>
            <a:ext cx="12263120" cy="6858000"/>
          </a:xfrm>
          <a:prstGeom prst="rect">
            <a:avLst/>
          </a:prstGeom>
          <a:solidFill>
            <a:srgbClr val="14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42142"/>
              </a:solidFill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4E35FA-CE22-AD46-9AEC-5BBD9631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10. 4. 2024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AF49ED-22D7-F74C-81D5-243928C5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2161" y="6356350"/>
            <a:ext cx="4114800" cy="365125"/>
          </a:xfrm>
        </p:spPr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D94AE3F3-4F78-8342-BA07-7AFF5262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10" name="Obrázek 9" descr="Obsah obrázku okenní roleta&#10;&#10;Popis byl vytvořen automaticky">
            <a:extLst>
              <a:ext uri="{FF2B5EF4-FFF2-40B4-BE49-F238E27FC236}">
                <a16:creationId xmlns:a16="http://schemas.microsoft.com/office/drawing/2014/main" id="{5286CAE2-FC63-F54A-A937-163E3A13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FC49D91-2BA8-C74E-9BE5-BDD51B6BB031}"/>
              </a:ext>
            </a:extLst>
          </p:cNvPr>
          <p:cNvSpPr txBox="1">
            <a:spLocks/>
          </p:cNvSpPr>
          <p:nvPr/>
        </p:nvSpPr>
        <p:spPr>
          <a:xfrm>
            <a:off x="647999" y="4536000"/>
            <a:ext cx="9975479" cy="849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Příprava vzorků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461ACF5E-4415-FE44-8F1C-09820C0D4270}"/>
              </a:ext>
            </a:extLst>
          </p:cNvPr>
          <p:cNvSpPr txBox="1">
            <a:spLocks/>
          </p:cNvSpPr>
          <p:nvPr/>
        </p:nvSpPr>
        <p:spPr>
          <a:xfrm>
            <a:off x="648000" y="5400000"/>
            <a:ext cx="4951416" cy="53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35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0E03935F-8DA0-9FD0-C721-29E797CF0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630863"/>
              </p:ext>
            </p:extLst>
          </p:nvPr>
        </p:nvGraphicFramePr>
        <p:xfrm>
          <a:off x="734227" y="352477"/>
          <a:ext cx="10136458" cy="6003873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720343">
                  <a:extLst>
                    <a:ext uri="{9D8B030D-6E8A-4147-A177-3AD203B41FA5}">
                      <a16:colId xmlns:a16="http://schemas.microsoft.com/office/drawing/2014/main" val="612084156"/>
                    </a:ext>
                  </a:extLst>
                </a:gridCol>
                <a:gridCol w="2387639">
                  <a:extLst>
                    <a:ext uri="{9D8B030D-6E8A-4147-A177-3AD203B41FA5}">
                      <a16:colId xmlns:a16="http://schemas.microsoft.com/office/drawing/2014/main" val="3825678503"/>
                    </a:ext>
                  </a:extLst>
                </a:gridCol>
                <a:gridCol w="2428004">
                  <a:extLst>
                    <a:ext uri="{9D8B030D-6E8A-4147-A177-3AD203B41FA5}">
                      <a16:colId xmlns:a16="http://schemas.microsoft.com/office/drawing/2014/main" val="611511055"/>
                    </a:ext>
                  </a:extLst>
                </a:gridCol>
                <a:gridCol w="2600472">
                  <a:extLst>
                    <a:ext uri="{9D8B030D-6E8A-4147-A177-3AD203B41FA5}">
                      <a16:colId xmlns:a16="http://schemas.microsoft.com/office/drawing/2014/main" val="2653401579"/>
                    </a:ext>
                  </a:extLst>
                </a:gridCol>
              </a:tblGrid>
              <a:tr h="463050">
                <a:tc rowSpan="2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Látka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Čistý zemní plyn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Zemní plyn</a:t>
                      </a:r>
                      <a:br>
                        <a:rPr lang="cs-CZ" sz="1500">
                          <a:effectLst/>
                        </a:rPr>
                      </a:br>
                      <a:r>
                        <a:rPr lang="cs-CZ" sz="1500">
                          <a:effectLst/>
                        </a:rPr>
                        <a:t>s příměsí 10 % H</a:t>
                      </a:r>
                      <a:r>
                        <a:rPr lang="cs-CZ" sz="1500" baseline="-25000">
                          <a:effectLst/>
                        </a:rPr>
                        <a:t>2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Zemní plyn</a:t>
                      </a:r>
                      <a:br>
                        <a:rPr lang="cs-CZ" sz="1500">
                          <a:effectLst/>
                        </a:rPr>
                      </a:br>
                      <a:r>
                        <a:rPr lang="cs-CZ" sz="1500">
                          <a:effectLst/>
                        </a:rPr>
                        <a:t>s příměsí 20 % H</a:t>
                      </a:r>
                      <a:r>
                        <a:rPr lang="cs-CZ" sz="1500" baseline="-25000">
                          <a:effectLst/>
                        </a:rPr>
                        <a:t>2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36083990"/>
                  </a:ext>
                </a:extLst>
              </a:tr>
              <a:tr h="2203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Koncentrace (% mol.)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411800"/>
                  </a:ext>
                </a:extLst>
              </a:tr>
              <a:tr h="2203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Metan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89,537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80,807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70,734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7527368"/>
                  </a:ext>
                </a:extLst>
              </a:tr>
              <a:tr h="2203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Etan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5,604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5,057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4,427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46010252"/>
                  </a:ext>
                </a:extLst>
              </a:tr>
              <a:tr h="2203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Propan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1,008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0,910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0,797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10697325"/>
                  </a:ext>
                </a:extLst>
              </a:tr>
              <a:tr h="2203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i-Butan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0,144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0,130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0,114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13311686"/>
                  </a:ext>
                </a:extLst>
              </a:tr>
              <a:tr h="2203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Butan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0,132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0,119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0,105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26787014"/>
                  </a:ext>
                </a:extLst>
              </a:tr>
              <a:tr h="2203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2,2-imethylpropan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0,002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0,002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0,002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90355780"/>
                  </a:ext>
                </a:extLst>
              </a:tr>
              <a:tr h="2203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i-Pentan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0,028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0,025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0,022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90316776"/>
                  </a:ext>
                </a:extLst>
              </a:tr>
              <a:tr h="2203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Pentan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0,019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0,017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0,015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15786393"/>
                  </a:ext>
                </a:extLst>
              </a:tr>
              <a:tr h="2203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2,2-dimethylbutan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0,002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0,002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0,002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95397195"/>
                  </a:ext>
                </a:extLst>
              </a:tr>
              <a:tr h="2203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Cyklopentan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0,002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0,002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0,002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06749032"/>
                  </a:ext>
                </a:extLst>
              </a:tr>
              <a:tr h="2203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2,3-dimethylbutan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0,002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0,002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0,002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10592637"/>
                  </a:ext>
                </a:extLst>
              </a:tr>
              <a:tr h="2203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2-methylpentan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0,006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0,005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0,005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41811929"/>
                  </a:ext>
                </a:extLst>
              </a:tr>
              <a:tr h="2203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3-methylpentan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0,004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0,004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0,003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30543984"/>
                  </a:ext>
                </a:extLst>
              </a:tr>
              <a:tr h="2203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Hexan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0,004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0,004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0,003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23390698"/>
                  </a:ext>
                </a:extLst>
              </a:tr>
              <a:tr h="2203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Methylcyklopentan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0,006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0,005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0,005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50631030"/>
                  </a:ext>
                </a:extLst>
              </a:tr>
              <a:tr h="2203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Benzen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0,002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0,002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0,002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14367385"/>
                  </a:ext>
                </a:extLst>
              </a:tr>
              <a:tr h="2203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Cyklohexan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0,006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0,005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0,005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96415642"/>
                  </a:ext>
                </a:extLst>
              </a:tr>
              <a:tr h="2203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Dusík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2,076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1,874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1,640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62699584"/>
                  </a:ext>
                </a:extLst>
              </a:tr>
              <a:tr h="2203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Oxid uhličitý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1,416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>
                          <a:effectLst/>
                        </a:rPr>
                        <a:t>1,278</a:t>
                      </a:r>
                      <a:endParaRPr lang="cs-CZ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1,119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36006460"/>
                  </a:ext>
                </a:extLst>
              </a:tr>
              <a:tr h="2203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b="1" dirty="0">
                          <a:effectLst/>
                        </a:rPr>
                        <a:t>Vodík</a:t>
                      </a:r>
                      <a:endParaRPr lang="cs-CZ" sz="1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b="1">
                          <a:effectLst/>
                        </a:rPr>
                        <a:t>0,000</a:t>
                      </a:r>
                      <a:endParaRPr lang="cs-CZ" sz="15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b="1" dirty="0">
                          <a:effectLst/>
                        </a:rPr>
                        <a:t>9,750</a:t>
                      </a:r>
                      <a:endParaRPr lang="cs-CZ" sz="1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b="1" dirty="0">
                          <a:effectLst/>
                        </a:rPr>
                        <a:t>21,000</a:t>
                      </a:r>
                      <a:endParaRPr lang="cs-CZ" sz="1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94005"/>
                  </a:ext>
                </a:extLst>
              </a:tr>
              <a:tr h="2203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Suma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100,000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100,000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500" dirty="0">
                          <a:effectLst/>
                        </a:rPr>
                        <a:t>100,000</a:t>
                      </a:r>
                      <a:endParaRPr lang="cs-CZ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32344739"/>
                  </a:ext>
                </a:extLst>
              </a:tr>
            </a:tbl>
          </a:graphicData>
        </a:graphic>
      </p:graphicFrame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E0C8AB1A-1985-DB60-464E-25FD1E6C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</p:spPr>
        <p:txBody>
          <a:bodyPr/>
          <a:lstStyle/>
          <a:p>
            <a:r>
              <a:rPr lang="cs-CZ" dirty="0"/>
              <a:t>10. 4. 2024</a:t>
            </a:r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CC6AE597-5131-D7E5-C88E-97E48313A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7234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6F6ADF8-BF84-3246-95F4-66D9404141FE}"/>
              </a:ext>
            </a:extLst>
          </p:cNvPr>
          <p:cNvSpPr/>
          <p:nvPr/>
        </p:nvSpPr>
        <p:spPr>
          <a:xfrm>
            <a:off x="-71120" y="0"/>
            <a:ext cx="12263120" cy="6858000"/>
          </a:xfrm>
          <a:prstGeom prst="rect">
            <a:avLst/>
          </a:prstGeom>
          <a:solidFill>
            <a:srgbClr val="14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42142"/>
              </a:solidFill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4E35FA-CE22-AD46-9AEC-5BBD9631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10. 4. 2024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AF49ED-22D7-F74C-81D5-243928C5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2161" y="6356350"/>
            <a:ext cx="4114800" cy="365125"/>
          </a:xfrm>
        </p:spPr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D94AE3F3-4F78-8342-BA07-7AFF5262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10" name="Obrázek 9" descr="Obsah obrázku okenní roleta&#10;&#10;Popis byl vytvořen automaticky">
            <a:extLst>
              <a:ext uri="{FF2B5EF4-FFF2-40B4-BE49-F238E27FC236}">
                <a16:creationId xmlns:a16="http://schemas.microsoft.com/office/drawing/2014/main" id="{5286CAE2-FC63-F54A-A937-163E3A13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FC49D91-2BA8-C74E-9BE5-BDD51B6BB031}"/>
              </a:ext>
            </a:extLst>
          </p:cNvPr>
          <p:cNvSpPr txBox="1">
            <a:spLocks/>
          </p:cNvSpPr>
          <p:nvPr/>
        </p:nvSpPr>
        <p:spPr>
          <a:xfrm>
            <a:off x="647999" y="4536000"/>
            <a:ext cx="9975479" cy="849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Výsledky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461ACF5E-4415-FE44-8F1C-09820C0D4270}"/>
              </a:ext>
            </a:extLst>
          </p:cNvPr>
          <p:cNvSpPr txBox="1">
            <a:spLocks/>
          </p:cNvSpPr>
          <p:nvPr/>
        </p:nvSpPr>
        <p:spPr>
          <a:xfrm>
            <a:off x="648000" y="5400000"/>
            <a:ext cx="4951416" cy="53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55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E0C8AB1A-1985-DB60-464E-25FD1E6C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</p:spPr>
        <p:txBody>
          <a:bodyPr/>
          <a:lstStyle/>
          <a:p>
            <a:r>
              <a:rPr lang="cs-CZ" dirty="0"/>
              <a:t>10. 4. 2024</a:t>
            </a:r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CC6AE597-5131-D7E5-C88E-97E48313A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2A724C7-0051-9701-6C0C-1A7CD90B7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" y="947838"/>
            <a:ext cx="9967961" cy="523863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9D50B6C-BD1D-7527-2661-11F7C1337A03}"/>
              </a:ext>
            </a:extLst>
          </p:cNvPr>
          <p:cNvSpPr txBox="1"/>
          <p:nvPr/>
        </p:nvSpPr>
        <p:spPr>
          <a:xfrm>
            <a:off x="534255" y="401235"/>
            <a:ext cx="1195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Porovnání výsledků mezí výbušnosti vzorků s proměnlivým obsahem vodíku</a:t>
            </a:r>
          </a:p>
        </p:txBody>
      </p:sp>
    </p:spTree>
    <p:extLst>
      <p:ext uri="{BB962C8B-B14F-4D97-AF65-F5344CB8AC3E}">
        <p14:creationId xmlns:p14="http://schemas.microsoft.com/office/powerpoint/2010/main" val="2582302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E0C8AB1A-1985-DB60-464E-25FD1E6C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</p:spPr>
        <p:txBody>
          <a:bodyPr/>
          <a:lstStyle/>
          <a:p>
            <a:r>
              <a:rPr lang="cs-CZ" dirty="0"/>
              <a:t>10. 4. 2024</a:t>
            </a:r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CC6AE597-5131-D7E5-C88E-97E48313A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19850BF-0B00-F771-DF4F-34F9224C7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837" y="704296"/>
            <a:ext cx="7329126" cy="186458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429F66E-ACC7-888D-EF20-FC5D18BEE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429" y="2568885"/>
            <a:ext cx="7299941" cy="187107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B006416-E076-9663-4071-AD594A51C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245" y="4389772"/>
            <a:ext cx="7299940" cy="199758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A39711F-2661-4A24-4007-0EE2BDBDE55A}"/>
              </a:ext>
            </a:extLst>
          </p:cNvPr>
          <p:cNvSpPr txBox="1"/>
          <p:nvPr/>
        </p:nvSpPr>
        <p:spPr>
          <a:xfrm>
            <a:off x="523982" y="288797"/>
            <a:ext cx="11003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Porovnání výsledků experimentálně stanovených mezí výbušnosti s vypočtenými hodnotami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2A34A83-9940-3714-40E4-CC508015372E}"/>
              </a:ext>
            </a:extLst>
          </p:cNvPr>
          <p:cNvSpPr txBox="1"/>
          <p:nvPr/>
        </p:nvSpPr>
        <p:spPr>
          <a:xfrm>
            <a:off x="2487202" y="1417834"/>
            <a:ext cx="3102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0 % H</a:t>
            </a:r>
            <a:r>
              <a:rPr lang="cs-CZ" sz="2400" b="1" baseline="-25000" dirty="0"/>
              <a:t>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7AF70A0-B3AF-B20D-40FD-8184636F58BA}"/>
              </a:ext>
            </a:extLst>
          </p:cNvPr>
          <p:cNvSpPr txBox="1"/>
          <p:nvPr/>
        </p:nvSpPr>
        <p:spPr>
          <a:xfrm>
            <a:off x="2487202" y="3198167"/>
            <a:ext cx="3102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10 % H</a:t>
            </a:r>
            <a:r>
              <a:rPr lang="cs-CZ" sz="2400" b="1" baseline="-25000" dirty="0"/>
              <a:t>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85C8D78-E22C-F17A-74A1-70441DD42A22}"/>
              </a:ext>
            </a:extLst>
          </p:cNvPr>
          <p:cNvSpPr txBox="1"/>
          <p:nvPr/>
        </p:nvSpPr>
        <p:spPr>
          <a:xfrm>
            <a:off x="2487202" y="5114561"/>
            <a:ext cx="3102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20 % H</a:t>
            </a:r>
            <a:r>
              <a:rPr lang="cs-CZ" sz="2400" b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295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E0C8AB1A-1985-DB60-464E-25FD1E6C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</p:spPr>
        <p:txBody>
          <a:bodyPr/>
          <a:lstStyle/>
          <a:p>
            <a:r>
              <a:rPr lang="cs-CZ" dirty="0"/>
              <a:t>10. 4. 2024</a:t>
            </a:r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CC6AE597-5131-D7E5-C88E-97E48313A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9AF7906E-FAA5-40C1-88EA-DB98AA7A1F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268577"/>
              </p:ext>
            </p:extLst>
          </p:nvPr>
        </p:nvGraphicFramePr>
        <p:xfrm>
          <a:off x="1055541" y="770561"/>
          <a:ext cx="9410400" cy="5665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58CD6A30-29F9-E596-DE33-B703F1C7977C}"/>
              </a:ext>
            </a:extLst>
          </p:cNvPr>
          <p:cNvSpPr txBox="1"/>
          <p:nvPr/>
        </p:nvSpPr>
        <p:spPr>
          <a:xfrm>
            <a:off x="1756881" y="287676"/>
            <a:ext cx="8678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Experimentálně</a:t>
            </a:r>
            <a:r>
              <a:rPr lang="cs-CZ" sz="2400" b="1" baseline="0" dirty="0"/>
              <a:t> stanovené výbuchové parametry H</a:t>
            </a:r>
            <a:r>
              <a:rPr lang="cs-CZ" sz="2400" b="1" baseline="-25000" dirty="0"/>
              <a:t>2</a:t>
            </a:r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150917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E0C8AB1A-1985-DB60-464E-25FD1E6C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</p:spPr>
        <p:txBody>
          <a:bodyPr/>
          <a:lstStyle/>
          <a:p>
            <a:r>
              <a:rPr lang="cs-CZ" dirty="0"/>
              <a:t>10. 4. 2024</a:t>
            </a:r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CC6AE597-5131-D7E5-C88E-97E48313A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DF93016-7174-36E6-E409-07B2EADCE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38" y="794998"/>
            <a:ext cx="9770402" cy="513558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042F799-D3BC-6239-A2EA-B435F21EFE19}"/>
              </a:ext>
            </a:extLst>
          </p:cNvPr>
          <p:cNvSpPr txBox="1"/>
          <p:nvPr/>
        </p:nvSpPr>
        <p:spPr>
          <a:xfrm>
            <a:off x="1150704" y="333333"/>
            <a:ext cx="1195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Porovnání výsledků </a:t>
            </a:r>
            <a:r>
              <a:rPr lang="cs-CZ" sz="2400" b="1" dirty="0" err="1"/>
              <a:t>p</a:t>
            </a:r>
            <a:r>
              <a:rPr lang="cs-CZ" sz="2400" b="1" baseline="-25000" dirty="0" err="1"/>
              <a:t>max</a:t>
            </a:r>
            <a:r>
              <a:rPr lang="cs-CZ" sz="2400" b="1" dirty="0"/>
              <a:t> vzorků s proměnlivým obsahem vodíku</a:t>
            </a:r>
          </a:p>
        </p:txBody>
      </p:sp>
    </p:spTree>
    <p:extLst>
      <p:ext uri="{BB962C8B-B14F-4D97-AF65-F5344CB8AC3E}">
        <p14:creationId xmlns:p14="http://schemas.microsoft.com/office/powerpoint/2010/main" val="283746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6F6ADF8-BF84-3246-95F4-66D9404141FE}"/>
              </a:ext>
            </a:extLst>
          </p:cNvPr>
          <p:cNvSpPr/>
          <p:nvPr/>
        </p:nvSpPr>
        <p:spPr>
          <a:xfrm>
            <a:off x="-71120" y="0"/>
            <a:ext cx="12263120" cy="6858000"/>
          </a:xfrm>
          <a:prstGeom prst="rect">
            <a:avLst/>
          </a:prstGeom>
          <a:solidFill>
            <a:srgbClr val="14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42142"/>
              </a:solidFill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4E35FA-CE22-AD46-9AEC-5BBD9631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10. 4. 2024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AF49ED-22D7-F74C-81D5-243928C5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2161" y="6356350"/>
            <a:ext cx="4114800" cy="365125"/>
          </a:xfrm>
        </p:spPr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D94AE3F3-4F78-8342-BA07-7AFF5262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1</a:t>
            </a:fld>
            <a:endParaRPr lang="cs-CZ" dirty="0"/>
          </a:p>
        </p:txBody>
      </p:sp>
      <p:pic>
        <p:nvPicPr>
          <p:cNvPr id="10" name="Obrázek 9" descr="Obsah obrázku okenní roleta&#10;&#10;Popis byl vytvořen automaticky">
            <a:extLst>
              <a:ext uri="{FF2B5EF4-FFF2-40B4-BE49-F238E27FC236}">
                <a16:creationId xmlns:a16="http://schemas.microsoft.com/office/drawing/2014/main" id="{5286CAE2-FC63-F54A-A937-163E3A13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FC49D91-2BA8-C74E-9BE5-BDD51B6BB031}"/>
              </a:ext>
            </a:extLst>
          </p:cNvPr>
          <p:cNvSpPr txBox="1">
            <a:spLocks/>
          </p:cNvSpPr>
          <p:nvPr/>
        </p:nvSpPr>
        <p:spPr>
          <a:xfrm>
            <a:off x="647999" y="4536000"/>
            <a:ext cx="9975479" cy="849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Úvod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461ACF5E-4415-FE44-8F1C-09820C0D4270}"/>
              </a:ext>
            </a:extLst>
          </p:cNvPr>
          <p:cNvSpPr txBox="1">
            <a:spLocks/>
          </p:cNvSpPr>
          <p:nvPr/>
        </p:nvSpPr>
        <p:spPr>
          <a:xfrm>
            <a:off x="648000" y="5400000"/>
            <a:ext cx="4951416" cy="53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07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E0C8AB1A-1985-DB60-464E-25FD1E6C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</p:spPr>
        <p:txBody>
          <a:bodyPr/>
          <a:lstStyle/>
          <a:p>
            <a:r>
              <a:rPr lang="cs-CZ" dirty="0"/>
              <a:t>10. 4. 2024</a:t>
            </a:r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CC6AE597-5131-D7E5-C88E-97E48313A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98741C3-16E4-9258-A7D2-1D0E11072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0154"/>
            <a:ext cx="9497750" cy="567769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A44716F-025A-BA58-C59D-7F82E5AB1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707" y="1096337"/>
            <a:ext cx="5724293" cy="250948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4B465C4-B9DC-CA93-C5ED-D151A5627474}"/>
              </a:ext>
            </a:extLst>
          </p:cNvPr>
          <p:cNvSpPr txBox="1"/>
          <p:nvPr/>
        </p:nvSpPr>
        <p:spPr>
          <a:xfrm>
            <a:off x="2019600" y="270817"/>
            <a:ext cx="1195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Vyhodnocení limitní koncentrace kyslíku (LOC)</a:t>
            </a:r>
          </a:p>
        </p:txBody>
      </p:sp>
    </p:spTree>
    <p:extLst>
      <p:ext uri="{BB962C8B-B14F-4D97-AF65-F5344CB8AC3E}">
        <p14:creationId xmlns:p14="http://schemas.microsoft.com/office/powerpoint/2010/main" val="1124654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E0C8AB1A-1985-DB60-464E-25FD1E6C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</p:spPr>
        <p:txBody>
          <a:bodyPr/>
          <a:lstStyle/>
          <a:p>
            <a:r>
              <a:rPr lang="cs-CZ" dirty="0"/>
              <a:t>10. 4. 2024</a:t>
            </a:r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CC6AE597-5131-D7E5-C88E-97E48313A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CA6891D-E5AB-0AE2-E8E8-5369E30A1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985" y="2266031"/>
            <a:ext cx="8246505" cy="232593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2AF1252-D1B3-13F3-E0A9-13EF2FC7FA5A}"/>
              </a:ext>
            </a:extLst>
          </p:cNvPr>
          <p:cNvSpPr txBox="1"/>
          <p:nvPr/>
        </p:nvSpPr>
        <p:spPr>
          <a:xfrm>
            <a:off x="924673" y="922175"/>
            <a:ext cx="1195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Porovnání výsledků LOC vzorků s proměnlivým obsahem vodíku</a:t>
            </a:r>
          </a:p>
        </p:txBody>
      </p:sp>
    </p:spTree>
    <p:extLst>
      <p:ext uri="{BB962C8B-B14F-4D97-AF65-F5344CB8AC3E}">
        <p14:creationId xmlns:p14="http://schemas.microsoft.com/office/powerpoint/2010/main" val="2005184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6F6ADF8-BF84-3246-95F4-66D9404141FE}"/>
              </a:ext>
            </a:extLst>
          </p:cNvPr>
          <p:cNvSpPr/>
          <p:nvPr/>
        </p:nvSpPr>
        <p:spPr>
          <a:xfrm>
            <a:off x="-71120" y="0"/>
            <a:ext cx="12263120" cy="6858000"/>
          </a:xfrm>
          <a:prstGeom prst="rect">
            <a:avLst/>
          </a:prstGeom>
          <a:solidFill>
            <a:srgbClr val="14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42142"/>
              </a:solidFill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4E35FA-CE22-AD46-9AEC-5BBD9631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10. 4. 2024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AF49ED-22D7-F74C-81D5-243928C5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2161" y="6356350"/>
            <a:ext cx="4114800" cy="365125"/>
          </a:xfrm>
        </p:spPr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D94AE3F3-4F78-8342-BA07-7AFF5262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21</a:t>
            </a:fld>
            <a:endParaRPr lang="cs-CZ" dirty="0"/>
          </a:p>
        </p:txBody>
      </p:sp>
      <p:pic>
        <p:nvPicPr>
          <p:cNvPr id="10" name="Obrázek 9" descr="Obsah obrázku okenní roleta&#10;&#10;Popis byl vytvořen automaticky">
            <a:extLst>
              <a:ext uri="{FF2B5EF4-FFF2-40B4-BE49-F238E27FC236}">
                <a16:creationId xmlns:a16="http://schemas.microsoft.com/office/drawing/2014/main" id="{5286CAE2-FC63-F54A-A937-163E3A13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FC49D91-2BA8-C74E-9BE5-BDD51B6BB031}"/>
              </a:ext>
            </a:extLst>
          </p:cNvPr>
          <p:cNvSpPr txBox="1">
            <a:spLocks/>
          </p:cNvSpPr>
          <p:nvPr/>
        </p:nvSpPr>
        <p:spPr>
          <a:xfrm>
            <a:off x="647999" y="4536000"/>
            <a:ext cx="9975479" cy="849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Závěr a shrnutí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461ACF5E-4415-FE44-8F1C-09820C0D4270}"/>
              </a:ext>
            </a:extLst>
          </p:cNvPr>
          <p:cNvSpPr txBox="1">
            <a:spLocks/>
          </p:cNvSpPr>
          <p:nvPr/>
        </p:nvSpPr>
        <p:spPr>
          <a:xfrm>
            <a:off x="648000" y="5400000"/>
            <a:ext cx="4951416" cy="53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62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C65037-1BD0-A3CC-D3E0-A8AF4FE31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10. 4. 2024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ADA9B1-CDFA-2D2F-F304-D2A4E6A6B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DDC471-44AD-4C27-6B48-56E7DCEA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374-F7BD-5147-A9F8-795273F94230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B4F929C-4FD0-F498-2025-AA16DDB12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10" y="690080"/>
            <a:ext cx="10627252" cy="558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buFont typeface="Calibri" panose="020F050202020403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600" b="1" dirty="0">
                <a:latin typeface="+mj-lt"/>
              </a:rPr>
              <a:t>Očekávané rozšíření mezí výbušnosti po příměsi vodíku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600" b="1" dirty="0">
                <a:latin typeface="+mj-lt"/>
              </a:rPr>
              <a:t>Dobrá shoda mezí výbušnosti s vypočtenými hodnotami dle ČSN EN 386405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600" b="1" dirty="0">
                <a:latin typeface="+mj-lt"/>
              </a:rPr>
              <a:t>Snížení maximálního výbuchového tlaku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600" b="1" dirty="0">
                <a:latin typeface="+mj-lt"/>
              </a:rPr>
              <a:t>Snížení minimální koncentrace kyslíku ve výbušné směsi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600" b="1" dirty="0">
                <a:latin typeface="+mj-lt"/>
              </a:rPr>
              <a:t>Přídavek 10 % a 20 % vodíku nemá zásadní vliv na požárně-technické charakteristiky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altLang="cs-CZ" sz="2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1160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5. listopadu 2021: Vodíkové motory CAT se představují">
            <a:extLst>
              <a:ext uri="{FF2B5EF4-FFF2-40B4-BE49-F238E27FC236}">
                <a16:creationId xmlns:a16="http://schemas.microsoft.com/office/drawing/2014/main" id="{70300AD5-2B79-52E3-31A6-FC79C1764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4E35FA-CE22-AD46-9AEC-5BBD9631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55A3-91D9-4E90-BC7C-883C7C86FFCE}" type="datetime1">
              <a:rPr lang="cs-CZ" smtClean="0"/>
              <a:t>10.04.2024</a:t>
            </a:fld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AF49ED-22D7-F74C-81D5-243928C5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2161" y="6356350"/>
            <a:ext cx="4114800" cy="365125"/>
          </a:xfrm>
        </p:spPr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D94AE3F3-4F78-8342-BA07-7AFF5262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23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1B6BAA7-6FB9-CC43-8822-47C52BC57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994" y="564776"/>
            <a:ext cx="1225230" cy="1706301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AFC49D91-2BA8-C74E-9BE5-BDD51B6BB031}"/>
              </a:ext>
            </a:extLst>
          </p:cNvPr>
          <p:cNvSpPr txBox="1">
            <a:spLocks/>
          </p:cNvSpPr>
          <p:nvPr/>
        </p:nvSpPr>
        <p:spPr>
          <a:xfrm>
            <a:off x="648000" y="4536000"/>
            <a:ext cx="9509254" cy="849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dirty="0"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461ACF5E-4415-FE44-8F1C-09820C0D4270}"/>
              </a:ext>
            </a:extLst>
          </p:cNvPr>
          <p:cNvSpPr txBox="1">
            <a:spLocks/>
          </p:cNvSpPr>
          <p:nvPr/>
        </p:nvSpPr>
        <p:spPr>
          <a:xfrm>
            <a:off x="647999" y="5399999"/>
            <a:ext cx="4312127" cy="9219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plk. Ing. Jan Karl</a:t>
            </a:r>
          </a:p>
          <a:p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Kontakt: +420 778 424 771</a:t>
            </a:r>
          </a:p>
        </p:txBody>
      </p:sp>
      <p:sp>
        <p:nvSpPr>
          <p:cNvPr id="14" name="Ovál 13"/>
          <p:cNvSpPr/>
          <p:nvPr/>
        </p:nvSpPr>
        <p:spPr>
          <a:xfrm>
            <a:off x="7775829" y="600951"/>
            <a:ext cx="2262973" cy="15517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34" y="651140"/>
            <a:ext cx="1986497" cy="1451322"/>
          </a:xfrm>
          <a:prstGeom prst="rect">
            <a:avLst/>
          </a:prstGeom>
        </p:spPr>
      </p:pic>
      <p:pic>
        <p:nvPicPr>
          <p:cNvPr id="4" name="Picture 2" descr="logoVSCHT_zakl">
            <a:extLst>
              <a:ext uri="{FF2B5EF4-FFF2-40B4-BE49-F238E27FC236}">
                <a16:creationId xmlns:a16="http://schemas.microsoft.com/office/drawing/2014/main" id="{CC88D858-F526-37DB-94A9-C8A26166C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9" y="997140"/>
            <a:ext cx="4321369" cy="84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7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9B425E-8FF6-32E7-A030-C9BCEC71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4" y="1123496"/>
            <a:ext cx="10979426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cs-CZ" altLang="cs-CZ" sz="2400" dirty="0"/>
              <a:t>Dekarbonizace průmyslu, energetiky a dopravy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cs-CZ" altLang="cs-CZ" sz="2400" dirty="0"/>
              <a:t>Možnost </a:t>
            </a:r>
            <a:r>
              <a:rPr lang="cs-CZ" altLang="cs-CZ" dirty="0"/>
              <a:t>částečné</a:t>
            </a:r>
            <a:r>
              <a:rPr lang="cs-CZ" altLang="cs-CZ" sz="2400" dirty="0"/>
              <a:t> dekarbonizace přídavkem vodíku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cs-CZ" altLang="cs-CZ" dirty="0"/>
              <a:t>Složení zemního plynu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cs-CZ" altLang="cs-CZ" sz="2400" dirty="0"/>
              <a:t>Změny vlastností ZP přídavkem vodíku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cs-CZ" altLang="cs-CZ" sz="2400" dirty="0"/>
              <a:t>Rizika spojená s přídavkem vodíku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27C690-555B-DE37-DBCB-ED0B6103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10. 4. 2024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46A447-0DE7-E2B3-C67E-9CD395EA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65924A-2FE2-68C0-A0F5-76DB57C4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374-F7BD-5147-A9F8-795273F94230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9236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6F6ADF8-BF84-3246-95F4-66D9404141FE}"/>
              </a:ext>
            </a:extLst>
          </p:cNvPr>
          <p:cNvSpPr/>
          <p:nvPr/>
        </p:nvSpPr>
        <p:spPr>
          <a:xfrm>
            <a:off x="-240677" y="0"/>
            <a:ext cx="12263120" cy="6858000"/>
          </a:xfrm>
          <a:prstGeom prst="rect">
            <a:avLst/>
          </a:prstGeom>
          <a:solidFill>
            <a:srgbClr val="14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42142"/>
              </a:solidFill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4E35FA-CE22-AD46-9AEC-5BBD9631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10. 4. 2024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AF49ED-22D7-F74C-81D5-243928C5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2161" y="6356350"/>
            <a:ext cx="4114800" cy="365125"/>
          </a:xfrm>
        </p:spPr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D94AE3F3-4F78-8342-BA07-7AFF5262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10" name="Obrázek 9" descr="Obsah obrázku okenní roleta&#10;&#10;Popis byl vytvořen automaticky">
            <a:extLst>
              <a:ext uri="{FF2B5EF4-FFF2-40B4-BE49-F238E27FC236}">
                <a16:creationId xmlns:a16="http://schemas.microsoft.com/office/drawing/2014/main" id="{5286CAE2-FC63-F54A-A937-163E3A13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FC49D91-2BA8-C74E-9BE5-BDD51B6BB031}"/>
              </a:ext>
            </a:extLst>
          </p:cNvPr>
          <p:cNvSpPr txBox="1">
            <a:spLocks/>
          </p:cNvSpPr>
          <p:nvPr/>
        </p:nvSpPr>
        <p:spPr>
          <a:xfrm>
            <a:off x="647999" y="4536000"/>
            <a:ext cx="9975479" cy="849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Cíle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461ACF5E-4415-FE44-8F1C-09820C0D4270}"/>
              </a:ext>
            </a:extLst>
          </p:cNvPr>
          <p:cNvSpPr txBox="1">
            <a:spLocks/>
          </p:cNvSpPr>
          <p:nvPr/>
        </p:nvSpPr>
        <p:spPr>
          <a:xfrm>
            <a:off x="648000" y="5400000"/>
            <a:ext cx="4951416" cy="53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8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9B425E-8FF6-32E7-A030-C9BCEC71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4" y="1123496"/>
            <a:ext cx="10979426" cy="435133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SzPct val="110000"/>
            </a:pPr>
            <a:r>
              <a:rPr lang="cs-CZ" dirty="0">
                <a:solidFill>
                  <a:srgbClr val="000000"/>
                </a:solidFill>
                <a:latin typeface="+mj-lt"/>
              </a:rPr>
              <a:t>Příprava testovaných směsí</a:t>
            </a:r>
          </a:p>
          <a:p>
            <a:pPr lvl="1">
              <a:buSzPct val="110000"/>
            </a:pPr>
            <a:r>
              <a:rPr lang="cs-CZ" sz="2400" dirty="0">
                <a:solidFill>
                  <a:srgbClr val="000000"/>
                </a:solidFill>
                <a:latin typeface="+mj-lt"/>
              </a:rPr>
              <a:t>Zemní plyn</a:t>
            </a:r>
          </a:p>
          <a:p>
            <a:pPr lvl="1">
              <a:buSzPct val="110000"/>
            </a:pPr>
            <a:r>
              <a:rPr lang="cs-CZ" sz="2400" dirty="0">
                <a:solidFill>
                  <a:srgbClr val="000000"/>
                </a:solidFill>
                <a:latin typeface="+mj-lt"/>
              </a:rPr>
              <a:t>Zemní plyn s příměsí vodíku (10, 20 %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obj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.)</a:t>
            </a:r>
            <a:endParaRPr lang="cs-CZ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3000"/>
              </a:spcBef>
              <a:buSzPct val="110000"/>
            </a:pPr>
            <a:r>
              <a:rPr lang="cs-CZ" dirty="0">
                <a:solidFill>
                  <a:srgbClr val="000000"/>
                </a:solidFill>
                <a:latin typeface="+mj-lt"/>
              </a:rPr>
              <a:t>Stanovení mezí výbušnosti</a:t>
            </a:r>
            <a:endParaRPr lang="cs-CZ" dirty="0">
              <a:latin typeface="+mj-lt"/>
            </a:endParaRPr>
          </a:p>
          <a:p>
            <a:pPr>
              <a:spcBef>
                <a:spcPts val="3000"/>
              </a:spcBef>
              <a:buSzPct val="110000"/>
            </a:pPr>
            <a:r>
              <a:rPr lang="cs-CZ" dirty="0">
                <a:solidFill>
                  <a:srgbClr val="000000"/>
                </a:solidFill>
                <a:latin typeface="+mj-lt"/>
              </a:rPr>
              <a:t>Výpočty mezí výbušnosti</a:t>
            </a:r>
            <a:endParaRPr lang="cs-CZ" sz="2400" b="1" i="0" dirty="0">
              <a:solidFill>
                <a:srgbClr val="000000"/>
              </a:solidFill>
              <a:effectLst/>
              <a:latin typeface="+mj-lt"/>
            </a:endParaRPr>
          </a:p>
          <a:p>
            <a:pPr>
              <a:spcBef>
                <a:spcPts val="3000"/>
              </a:spcBef>
              <a:buSzPct val="110000"/>
            </a:pPr>
            <a:r>
              <a:rPr lang="cs-CZ" dirty="0">
                <a:solidFill>
                  <a:srgbClr val="000000"/>
                </a:solidFill>
                <a:latin typeface="+mj-lt"/>
              </a:rPr>
              <a:t>Stanovení maximálního výbuchového tlaku</a:t>
            </a:r>
          </a:p>
          <a:p>
            <a:pPr>
              <a:spcBef>
                <a:spcPts val="3000"/>
              </a:spcBef>
              <a:buSzPct val="110000"/>
            </a:pPr>
            <a:r>
              <a:rPr lang="cs-CZ" dirty="0">
                <a:solidFill>
                  <a:srgbClr val="000000"/>
                </a:solidFill>
                <a:latin typeface="+mj-lt"/>
              </a:rPr>
              <a:t>Stanovení limitní koncentrace kyslíku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27C690-555B-DE37-DBCB-ED0B6103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10. 4. 2024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46A447-0DE7-E2B3-C67E-9CD395EA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65924A-2FE2-68C0-A0F5-76DB57C4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374-F7BD-5147-A9F8-795273F94230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86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6F6ADF8-BF84-3246-95F4-66D9404141FE}"/>
              </a:ext>
            </a:extLst>
          </p:cNvPr>
          <p:cNvSpPr/>
          <p:nvPr/>
        </p:nvSpPr>
        <p:spPr>
          <a:xfrm>
            <a:off x="-71120" y="0"/>
            <a:ext cx="12263120" cy="6858000"/>
          </a:xfrm>
          <a:prstGeom prst="rect">
            <a:avLst/>
          </a:prstGeom>
          <a:solidFill>
            <a:srgbClr val="14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42142"/>
              </a:solidFill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4E35FA-CE22-AD46-9AEC-5BBD9631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10. 4. 2024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AF49ED-22D7-F74C-81D5-243928C5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2161" y="6356350"/>
            <a:ext cx="4114800" cy="365125"/>
          </a:xfrm>
        </p:spPr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D94AE3F3-4F78-8342-BA07-7AFF5262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10" name="Obrázek 9" descr="Obsah obrázku okenní roleta&#10;&#10;Popis byl vytvořen automaticky">
            <a:extLst>
              <a:ext uri="{FF2B5EF4-FFF2-40B4-BE49-F238E27FC236}">
                <a16:creationId xmlns:a16="http://schemas.microsoft.com/office/drawing/2014/main" id="{5286CAE2-FC63-F54A-A937-163E3A13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FC49D91-2BA8-C74E-9BE5-BDD51B6BB031}"/>
              </a:ext>
            </a:extLst>
          </p:cNvPr>
          <p:cNvSpPr txBox="1">
            <a:spLocks/>
          </p:cNvSpPr>
          <p:nvPr/>
        </p:nvSpPr>
        <p:spPr>
          <a:xfrm>
            <a:off x="647999" y="4536000"/>
            <a:ext cx="9975479" cy="849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Teoretické výpočty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461ACF5E-4415-FE44-8F1C-09820C0D4270}"/>
              </a:ext>
            </a:extLst>
          </p:cNvPr>
          <p:cNvSpPr txBox="1">
            <a:spLocks/>
          </p:cNvSpPr>
          <p:nvPr/>
        </p:nvSpPr>
        <p:spPr>
          <a:xfrm>
            <a:off x="648000" y="5400000"/>
            <a:ext cx="4951416" cy="53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37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27C690-555B-DE37-DBCB-ED0B6103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10. 4. 2024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46A447-0DE7-E2B3-C67E-9CD395EA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65924A-2FE2-68C0-A0F5-76DB57C4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374-F7BD-5147-A9F8-795273F94230}" type="slidenum">
              <a:rPr lang="cs-CZ" smtClean="0"/>
              <a:pPr/>
              <a:t>6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>
                <a:extLst>
                  <a:ext uri="{FF2B5EF4-FFF2-40B4-BE49-F238E27FC236}">
                    <a16:creationId xmlns:a16="http://schemas.microsoft.com/office/drawing/2014/main" id="{3A1E56B4-6735-A68A-C6F7-0E90AE8BD8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8281" y="1674817"/>
                <a:ext cx="8229600" cy="4392488"/>
              </a:xfrm>
              <a:prstGeom prst="rect">
                <a:avLst/>
              </a:prstGeom>
              <a:ln w="19050">
                <a:noFill/>
              </a:ln>
            </p:spPr>
            <p:txBody>
              <a:bodyPr lIns="432000" tIns="324000"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rgbClr val="E74011"/>
                  </a:buClr>
                  <a:buSzPct val="11000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d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cs-CZ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cs-CZ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cs-CZ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cs-CZ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cs-CZ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cs-CZ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rgbClr val="E74011"/>
                  </a:buClr>
                  <a:buSzPct val="110000"/>
                  <a:buNone/>
                </a:pPr>
                <a:endParaRPr lang="cs-CZ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rgbClr val="E74011"/>
                  </a:buClr>
                  <a:buSzPct val="11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d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cs-CZ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cs-CZ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cs-CZ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cs-CZ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cs-CZ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cs-CZ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cs-CZ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cs-CZ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buClr>
                    <a:srgbClr val="E74011"/>
                  </a:buClr>
                  <a:buSzPct val="110000"/>
                  <a:buNone/>
                </a:pPr>
                <a:endParaRPr lang="cs-CZ" sz="16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buClr>
                    <a:srgbClr val="E74011"/>
                  </a:buClr>
                  <a:buSzPct val="110000"/>
                  <a:buNone/>
                </a:pPr>
                <a:r>
                  <a:rPr lang="cs-CZ" sz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L</a:t>
                </a:r>
                <a:r>
                  <a:rPr lang="cs-CZ" sz="1200" baseline="-25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1,2</a:t>
                </a:r>
                <a:r>
                  <a:rPr lang="cs-CZ" sz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jsou meze výbušnosti, </a:t>
                </a:r>
                <a:r>
                  <a:rPr lang="cs-CZ" sz="12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y</a:t>
                </a:r>
                <a:r>
                  <a:rPr lang="cs-CZ" sz="1200" baseline="-250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</a:t>
                </a:r>
                <a:r>
                  <a:rPr lang="cs-CZ" sz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jsou koncentrace jednotlivých složek v palivu a n je koncentrace inertních plynů</a:t>
                </a:r>
              </a:p>
              <a:p>
                <a:pPr marL="0" indent="0">
                  <a:buClr>
                    <a:srgbClr val="E74011"/>
                  </a:buClr>
                  <a:buSzPct val="110000"/>
                  <a:buNone/>
                </a:pPr>
                <a:endParaRPr lang="cs-CZ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buClr>
                    <a:srgbClr val="E74011"/>
                  </a:buClr>
                  <a:buSzPct val="110000"/>
                  <a:buNone/>
                </a:pPr>
                <a:endParaRPr lang="cs-CZ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endParaRPr lang="cs-CZ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ástupný symbol pro obsah 2">
                <a:extLst>
                  <a:ext uri="{FF2B5EF4-FFF2-40B4-BE49-F238E27FC236}">
                    <a16:creationId xmlns:a16="http://schemas.microsoft.com/office/drawing/2014/main" id="{3A1E56B4-6735-A68A-C6F7-0E90AE8BD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81" y="1674817"/>
                <a:ext cx="8229600" cy="43924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98C1F9D9-F020-5283-795E-D37485FDF2CA}"/>
              </a:ext>
            </a:extLst>
          </p:cNvPr>
          <p:cNvSpPr txBox="1"/>
          <p:nvPr/>
        </p:nvSpPr>
        <p:spPr>
          <a:xfrm>
            <a:off x="1750532" y="873770"/>
            <a:ext cx="869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rgbClr val="E74011"/>
              </a:buClr>
              <a:buSzPct val="110000"/>
              <a:buNone/>
            </a:pPr>
            <a:r>
              <a:rPr lang="cs-CZ" sz="24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Le-Chatelierovo</a:t>
            </a:r>
            <a:r>
              <a:rPr lang="cs-CZ" sz="24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pravidlo, ČSN EN 386405</a:t>
            </a:r>
          </a:p>
        </p:txBody>
      </p:sp>
    </p:spTree>
    <p:extLst>
      <p:ext uri="{BB962C8B-B14F-4D97-AF65-F5344CB8AC3E}">
        <p14:creationId xmlns:p14="http://schemas.microsoft.com/office/powerpoint/2010/main" val="572818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27C690-555B-DE37-DBCB-ED0B6103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10. 4. 2024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46A447-0DE7-E2B3-C67E-9CD395EA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Technický ústav požární ochrany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65924A-2FE2-68C0-A0F5-76DB57C4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374-F7BD-5147-A9F8-795273F94230}" type="slidenum">
              <a:rPr lang="cs-CZ" smtClean="0"/>
              <a:pPr/>
              <a:t>7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>
                <a:extLst>
                  <a:ext uri="{FF2B5EF4-FFF2-40B4-BE49-F238E27FC236}">
                    <a16:creationId xmlns:a16="http://schemas.microsoft.com/office/drawing/2014/main" id="{3A1E56B4-6735-A68A-C6F7-0E90AE8BD8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8281" y="1674817"/>
                <a:ext cx="8229600" cy="4392488"/>
              </a:xfrm>
              <a:prstGeom prst="rect">
                <a:avLst/>
              </a:prstGeom>
              <a:ln w="19050">
                <a:noFill/>
              </a:ln>
            </p:spPr>
            <p:txBody>
              <a:bodyPr lIns="432000" tIns="324000"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rgbClr val="E74011"/>
                  </a:buClr>
                  <a:buSzPct val="11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st</m:t>
                          </m:r>
                        </m:sub>
                      </m:sSub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paliva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paliva</m:t>
                              </m:r>
                            </m:sub>
                          </m:sSub>
                          <m: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vzduch</m:t>
                              </m:r>
                            </m:sub>
                          </m:sSub>
                        </m:den>
                      </m:f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rgbClr val="E74011"/>
                  </a:buClr>
                  <a:buSzPct val="110000"/>
                  <a:buNone/>
                </a:pPr>
                <a:endParaRPr lang="cs-CZ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rgbClr val="E74011"/>
                  </a:buClr>
                  <a:buSzPct val="11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UEL</m:t>
                      </m:r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=3.5∙</m:t>
                      </m:r>
                      <m:sSub>
                        <m:sSub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st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rgbClr val="E74011"/>
                  </a:buClr>
                  <a:buSzPct val="110000"/>
                  <a:buNone/>
                </a:pPr>
                <a:endParaRPr lang="cs-CZ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rgbClr val="E74011"/>
                  </a:buClr>
                  <a:buSzPct val="11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LEL</m:t>
                      </m:r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=0.55∙</m:t>
                      </m:r>
                      <m:sSub>
                        <m:sSub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st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buClr>
                    <a:srgbClr val="E74011"/>
                  </a:buClr>
                  <a:buSzPct val="110000"/>
                  <a:buNone/>
                </a:pPr>
                <a:endParaRPr lang="cs-CZ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buClr>
                    <a:srgbClr val="E74011"/>
                  </a:buClr>
                  <a:buSzPct val="110000"/>
                  <a:buNone/>
                </a:pPr>
                <a:r>
                  <a:rPr lang="cs-CZ" sz="16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cs-CZ" sz="1600" baseline="-250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st</a:t>
                </a:r>
                <a:r>
                  <a:rPr lang="cs-CZ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je stechiometrická koncentrace, UEL horní mez výbušnosti a LEL dolní mez výbušnosti</a:t>
                </a:r>
              </a:p>
              <a:p>
                <a:pPr marL="0" indent="0">
                  <a:buClr>
                    <a:srgbClr val="E74011"/>
                  </a:buClr>
                  <a:buSzPct val="110000"/>
                  <a:buNone/>
                </a:pPr>
                <a:endParaRPr lang="cs-CZ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ástupný symbol pro obsah 2">
                <a:extLst>
                  <a:ext uri="{FF2B5EF4-FFF2-40B4-BE49-F238E27FC236}">
                    <a16:creationId xmlns:a16="http://schemas.microsoft.com/office/drawing/2014/main" id="{3A1E56B4-6735-A68A-C6F7-0E90AE8BD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81" y="1674817"/>
                <a:ext cx="8229600" cy="43924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98C1F9D9-F020-5283-795E-D37485FDF2CA}"/>
              </a:ext>
            </a:extLst>
          </p:cNvPr>
          <p:cNvSpPr txBox="1"/>
          <p:nvPr/>
        </p:nvSpPr>
        <p:spPr>
          <a:xfrm>
            <a:off x="1750532" y="873770"/>
            <a:ext cx="869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rgbClr val="E74011"/>
              </a:buClr>
              <a:buSzPct val="110000"/>
              <a:buNone/>
            </a:pPr>
            <a:r>
              <a:rPr lang="cs-CZ" sz="24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Lloydovo</a:t>
            </a:r>
            <a:r>
              <a:rPr lang="cs-CZ" sz="24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pravidlo</a:t>
            </a:r>
          </a:p>
        </p:txBody>
      </p:sp>
    </p:spTree>
    <p:extLst>
      <p:ext uri="{BB962C8B-B14F-4D97-AF65-F5344CB8AC3E}">
        <p14:creationId xmlns:p14="http://schemas.microsoft.com/office/powerpoint/2010/main" val="251902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27C690-555B-DE37-DBCB-ED0B6103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10. 4. 2024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46A447-0DE7-E2B3-C67E-9CD395EA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Technický ústav požární ochrany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65924A-2FE2-68C0-A0F5-76DB57C4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374-F7BD-5147-A9F8-795273F94230}" type="slidenum">
              <a:rPr lang="cs-CZ" smtClean="0"/>
              <a:pPr/>
              <a:t>8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>
                <a:extLst>
                  <a:ext uri="{FF2B5EF4-FFF2-40B4-BE49-F238E27FC236}">
                    <a16:creationId xmlns:a16="http://schemas.microsoft.com/office/drawing/2014/main" id="{3A1E56B4-6735-A68A-C6F7-0E90AE8BD8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8281" y="1674817"/>
                <a:ext cx="8229600" cy="4392488"/>
              </a:xfrm>
              <a:prstGeom prst="rect">
                <a:avLst/>
              </a:prstGeom>
              <a:ln w="19050">
                <a:noFill/>
              </a:ln>
            </p:spPr>
            <p:txBody>
              <a:bodyPr lIns="432000" tIns="324000"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rgbClr val="E74011"/>
                  </a:buClr>
                  <a:buSzPct val="11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LEL</m:t>
                      </m:r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nC</m:t>
                          </m:r>
                        </m:den>
                      </m:f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+0.2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rgbClr val="E74011"/>
                  </a:buClr>
                  <a:buSzPct val="110000"/>
                  <a:buNone/>
                </a:pPr>
                <a:endParaRPr lang="cs-CZ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rgbClr val="E74011"/>
                  </a:buClr>
                  <a:buSzPct val="11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UEL</m:t>
                      </m:r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nH</m:t>
                          </m:r>
                        </m:den>
                      </m:f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nC</m:t>
                          </m:r>
                        </m:num>
                        <m:den>
                          <m:r>
                            <a:rPr lang="cs-CZ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+2.2</m:t>
                      </m:r>
                      <m:r>
                        <m:rPr>
                          <m:nor/>
                        </m:rPr>
                        <a:rPr lang="cs-CZ"/>
                        <m:t>	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buClr>
                    <a:srgbClr val="E74011"/>
                  </a:buClr>
                  <a:buSzPct val="110000"/>
                  <a:buNone/>
                </a:pPr>
                <a:endParaRPr lang="cs-CZ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buClr>
                    <a:srgbClr val="E74011"/>
                  </a:buClr>
                  <a:buSzPct val="110000"/>
                  <a:buNone/>
                </a:pPr>
                <a:endParaRPr lang="cs-CZ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buClr>
                    <a:srgbClr val="E74011"/>
                  </a:buClr>
                  <a:buSzPct val="110000"/>
                  <a:buNone/>
                </a:pPr>
                <a:r>
                  <a:rPr lang="cs-CZ" sz="16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nC</a:t>
                </a:r>
                <a:r>
                  <a:rPr lang="cs-CZ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je počet uhlíků ve struktuře a </a:t>
                </a:r>
                <a:r>
                  <a:rPr lang="cs-CZ" sz="16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nH</a:t>
                </a:r>
                <a:r>
                  <a:rPr lang="cs-CZ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je počet vodíků ve struktuře</a:t>
                </a:r>
              </a:p>
              <a:p>
                <a:pPr marL="0" indent="0">
                  <a:buNone/>
                </a:pPr>
                <a:endParaRPr lang="cs-CZ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ástupný symbol pro obsah 2">
                <a:extLst>
                  <a:ext uri="{FF2B5EF4-FFF2-40B4-BE49-F238E27FC236}">
                    <a16:creationId xmlns:a16="http://schemas.microsoft.com/office/drawing/2014/main" id="{3A1E56B4-6735-A68A-C6F7-0E90AE8BD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81" y="1674817"/>
                <a:ext cx="8229600" cy="43924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98C1F9D9-F020-5283-795E-D37485FDF2CA}"/>
              </a:ext>
            </a:extLst>
          </p:cNvPr>
          <p:cNvSpPr txBox="1"/>
          <p:nvPr/>
        </p:nvSpPr>
        <p:spPr>
          <a:xfrm>
            <a:off x="1750532" y="873770"/>
            <a:ext cx="869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rgbClr val="E74011"/>
              </a:buClr>
              <a:buSzPct val="110000"/>
              <a:buNone/>
            </a:pPr>
            <a:r>
              <a:rPr lang="cs-CZ" sz="24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Zastoupení uhlíku a vodíku</a:t>
            </a:r>
          </a:p>
        </p:txBody>
      </p:sp>
    </p:spTree>
    <p:extLst>
      <p:ext uri="{BB962C8B-B14F-4D97-AF65-F5344CB8AC3E}">
        <p14:creationId xmlns:p14="http://schemas.microsoft.com/office/powerpoint/2010/main" val="371942771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HZ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{63501EC8-D518-C94C-ACEA-19B5E5179C9D}tf10001062</Template>
  <TotalTime>17060</TotalTime>
  <Words>976</Words>
  <Application>Microsoft Office PowerPoint</Application>
  <PresentationFormat>Širokoúhlá obrazovka</PresentationFormat>
  <Paragraphs>269</Paragraphs>
  <Slides>24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Cambria Math</vt:lpstr>
      <vt:lpstr>Times New Roman</vt:lpstr>
      <vt:lpstr>Wingdings</vt:lpstr>
      <vt:lpstr>1_Motiv Office</vt:lpstr>
      <vt:lpstr>Vliv příměsí vodíku na požárně technické charakteristiky zemního plynu norského typu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Klara Cooper</dc:creator>
  <cp:lastModifiedBy>Karl Jan - TÚPO</cp:lastModifiedBy>
  <cp:revision>331</cp:revision>
  <dcterms:created xsi:type="dcterms:W3CDTF">2021-05-05T16:36:36Z</dcterms:created>
  <dcterms:modified xsi:type="dcterms:W3CDTF">2024-04-10T06:04:31Z</dcterms:modified>
</cp:coreProperties>
</file>